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Lst>
  <p:sldSz cx="6858000" cy="9906000" type="A4"/>
  <p:notesSz cx="6770688" cy="9902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70AD47"/>
    <a:srgbClr val="D1D1D1"/>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1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DA7AB2F-603B-4327-BB1F-612F32AF3B12}" type="datetimeFigureOut">
              <a:rPr kumimoji="1" lang="ja-JP" altLang="en-US" smtClean="0"/>
              <a:t>2024/9/2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397330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DA7AB2F-603B-4327-BB1F-612F32AF3B12}" type="datetimeFigureOut">
              <a:rPr kumimoji="1" lang="ja-JP" altLang="en-US" smtClean="0"/>
              <a:t>2024/9/2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90546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DA7AB2F-603B-4327-BB1F-612F32AF3B12}" type="datetimeFigureOut">
              <a:rPr kumimoji="1" lang="ja-JP" altLang="en-US" smtClean="0"/>
              <a:t>2024/9/2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32036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DA7AB2F-603B-4327-BB1F-612F32AF3B12}" type="datetimeFigureOut">
              <a:rPr kumimoji="1" lang="ja-JP" altLang="en-US" smtClean="0"/>
              <a:t>2024/9/2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3279704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DA7AB2F-603B-4327-BB1F-612F32AF3B12}" type="datetimeFigureOut">
              <a:rPr kumimoji="1" lang="ja-JP" altLang="en-US" smtClean="0"/>
              <a:t>2024/9/2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02088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DA7AB2F-603B-4327-BB1F-612F32AF3B12}" type="datetimeFigureOut">
              <a:rPr kumimoji="1" lang="ja-JP" altLang="en-US" smtClean="0"/>
              <a:t>2024/9/2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350476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DA7AB2F-603B-4327-BB1F-612F32AF3B12}" type="datetimeFigureOut">
              <a:rPr kumimoji="1" lang="ja-JP" altLang="en-US" smtClean="0"/>
              <a:t>2024/9/2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40061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DA7AB2F-603B-4327-BB1F-612F32AF3B12}" type="datetimeFigureOut">
              <a:rPr kumimoji="1" lang="ja-JP" altLang="en-US" smtClean="0"/>
              <a:t>2024/9/2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46562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7AB2F-603B-4327-BB1F-612F32AF3B12}" type="datetimeFigureOut">
              <a:rPr kumimoji="1" lang="ja-JP" altLang="en-US" smtClean="0"/>
              <a:t>2024/9/2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89405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A7AB2F-603B-4327-BB1F-612F32AF3B12}" type="datetimeFigureOut">
              <a:rPr kumimoji="1" lang="ja-JP" altLang="en-US" smtClean="0"/>
              <a:t>2024/9/2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36040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A7AB2F-603B-4327-BB1F-612F32AF3B12}" type="datetimeFigureOut">
              <a:rPr kumimoji="1" lang="ja-JP" altLang="en-US" smtClean="0"/>
              <a:t>2024/9/2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392638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DA7AB2F-603B-4327-BB1F-612F32AF3B12}" type="datetimeFigureOut">
              <a:rPr kumimoji="1" lang="ja-JP" altLang="en-US" smtClean="0"/>
              <a:t>2024/9/2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760978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forms.gle/ZsUACtyJrxZ7SxUWA" TargetMode="External"/><Relationship Id="rId4" Type="http://schemas.openxmlformats.org/officeDocument/2006/relationships/hyperlink" Target="https://jta.or.jp/ippan/saiyou_semina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正方形/長方形 94">
            <a:extLst>
              <a:ext uri="{FF2B5EF4-FFF2-40B4-BE49-F238E27FC236}">
                <a16:creationId xmlns:a16="http://schemas.microsoft.com/office/drawing/2014/main" id="{582D618A-A2E5-B84C-CE17-2AAB044D186C}"/>
              </a:ext>
            </a:extLst>
          </p:cNvPr>
          <p:cNvSpPr/>
          <p:nvPr/>
        </p:nvSpPr>
        <p:spPr>
          <a:xfrm>
            <a:off x="4549775" y="2078327"/>
            <a:ext cx="2027717" cy="87322"/>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94" name="正方形/長方形 93">
            <a:extLst>
              <a:ext uri="{FF2B5EF4-FFF2-40B4-BE49-F238E27FC236}">
                <a16:creationId xmlns:a16="http://schemas.microsoft.com/office/drawing/2014/main" id="{8DEA063E-9211-2C35-9EB4-433A9FC84393}"/>
              </a:ext>
            </a:extLst>
          </p:cNvPr>
          <p:cNvSpPr/>
          <p:nvPr/>
        </p:nvSpPr>
        <p:spPr>
          <a:xfrm>
            <a:off x="718182" y="2082943"/>
            <a:ext cx="3425193" cy="87322"/>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93" name="正方形/長方形 92">
            <a:extLst>
              <a:ext uri="{FF2B5EF4-FFF2-40B4-BE49-F238E27FC236}">
                <a16:creationId xmlns:a16="http://schemas.microsoft.com/office/drawing/2014/main" id="{123A5E4A-F234-2FC1-0CE4-F4AD3E9D4987}"/>
              </a:ext>
            </a:extLst>
          </p:cNvPr>
          <p:cNvSpPr/>
          <p:nvPr/>
        </p:nvSpPr>
        <p:spPr>
          <a:xfrm>
            <a:off x="520476" y="1874203"/>
            <a:ext cx="1752824" cy="87322"/>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92" name="正方形/長方形 91">
            <a:extLst>
              <a:ext uri="{FF2B5EF4-FFF2-40B4-BE49-F238E27FC236}">
                <a16:creationId xmlns:a16="http://schemas.microsoft.com/office/drawing/2014/main" id="{8B769562-4A41-2A02-18C8-AB2C4724EF4B}"/>
              </a:ext>
            </a:extLst>
          </p:cNvPr>
          <p:cNvSpPr/>
          <p:nvPr/>
        </p:nvSpPr>
        <p:spPr>
          <a:xfrm>
            <a:off x="718183" y="1654161"/>
            <a:ext cx="3221992" cy="87322"/>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cxnSp>
        <p:nvCxnSpPr>
          <p:cNvPr id="62" name="直線コネクタ 61">
            <a:extLst>
              <a:ext uri="{FF2B5EF4-FFF2-40B4-BE49-F238E27FC236}">
                <a16:creationId xmlns:a16="http://schemas.microsoft.com/office/drawing/2014/main" id="{75C15A51-F9AC-EA2C-3A91-7F75179CFB2B}"/>
              </a:ext>
            </a:extLst>
          </p:cNvPr>
          <p:cNvCxnSpPr>
            <a:cxnSpLocks/>
          </p:cNvCxnSpPr>
          <p:nvPr/>
        </p:nvCxnSpPr>
        <p:spPr>
          <a:xfrm flipH="1">
            <a:off x="1574130" y="6634018"/>
            <a:ext cx="72615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9BCAFE7-7D19-EAF0-7C46-B3CC3F816992}"/>
              </a:ext>
            </a:extLst>
          </p:cNvPr>
          <p:cNvCxnSpPr>
            <a:cxnSpLocks/>
          </p:cNvCxnSpPr>
          <p:nvPr/>
        </p:nvCxnSpPr>
        <p:spPr>
          <a:xfrm>
            <a:off x="1014852" y="4272776"/>
            <a:ext cx="0" cy="126000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角丸四角形 16">
            <a:extLst>
              <a:ext uri="{FF2B5EF4-FFF2-40B4-BE49-F238E27FC236}">
                <a16:creationId xmlns:a16="http://schemas.microsoft.com/office/drawing/2014/main" id="{3949E3C5-67A1-26FD-0925-E6EAD0C21436}"/>
              </a:ext>
            </a:extLst>
          </p:cNvPr>
          <p:cNvSpPr/>
          <p:nvPr/>
        </p:nvSpPr>
        <p:spPr>
          <a:xfrm>
            <a:off x="100457" y="2644820"/>
            <a:ext cx="6657086" cy="4478969"/>
          </a:xfrm>
          <a:prstGeom prst="roundRect">
            <a:avLst>
              <a:gd name="adj" fmla="val 1378"/>
            </a:avLst>
          </a:prstGeom>
          <a:noFill/>
          <a:ln w="25400" cap="flat" cmpd="sng" algn="ctr">
            <a:solidFill>
              <a:srgbClr val="70AD47"/>
            </a:solidFill>
            <a:prstDash val="solid"/>
            <a:miter lim="800000"/>
          </a:ln>
          <a:effectLst/>
        </p:spPr>
        <p:txBody>
          <a:bodyPr l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角丸四角形 95">
            <a:extLst>
              <a:ext uri="{FF2B5EF4-FFF2-40B4-BE49-F238E27FC236}">
                <a16:creationId xmlns:a16="http://schemas.microsoft.com/office/drawing/2014/main" id="{587C7D63-E890-24B8-A32E-111364B5F182}"/>
              </a:ext>
            </a:extLst>
          </p:cNvPr>
          <p:cNvSpPr/>
          <p:nvPr/>
        </p:nvSpPr>
        <p:spPr>
          <a:xfrm>
            <a:off x="1574130" y="2485466"/>
            <a:ext cx="3709735" cy="296746"/>
          </a:xfrm>
          <a:prstGeom prst="roundRect">
            <a:avLst>
              <a:gd name="adj" fmla="val 50000"/>
            </a:avLst>
          </a:prstGeom>
          <a:solidFill>
            <a:srgbClr val="70AD47"/>
          </a:solidFill>
          <a:ln w="12700" cap="flat" cmpd="sng" algn="ctr">
            <a:solidFill>
              <a:srgbClr val="4472C4">
                <a:shade val="50000"/>
                <a:alpha val="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10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求人情報サイト全体イメージ</a:t>
            </a:r>
          </a:p>
        </p:txBody>
      </p:sp>
      <p:pic>
        <p:nvPicPr>
          <p:cNvPr id="27" name="図 26">
            <a:extLst>
              <a:ext uri="{FF2B5EF4-FFF2-40B4-BE49-F238E27FC236}">
                <a16:creationId xmlns:a16="http://schemas.microsoft.com/office/drawing/2014/main" id="{985B2582-B4E8-B5C4-097B-368A0FAC89D3}"/>
              </a:ext>
            </a:extLst>
          </p:cNvPr>
          <p:cNvPicPr>
            <a:picLocks noChangeAspect="1"/>
          </p:cNvPicPr>
          <p:nvPr/>
        </p:nvPicPr>
        <p:blipFill>
          <a:blip r:embed="rId2"/>
          <a:stretch>
            <a:fillRect/>
          </a:stretch>
        </p:blipFill>
        <p:spPr>
          <a:xfrm>
            <a:off x="236144" y="5479771"/>
            <a:ext cx="1534681" cy="1498879"/>
          </a:xfrm>
          <a:prstGeom prst="rect">
            <a:avLst/>
          </a:prstGeom>
          <a:ln>
            <a:solidFill>
              <a:srgbClr val="70AD47">
                <a:lumMod val="75000"/>
              </a:srgbClr>
            </a:solidFill>
          </a:ln>
        </p:spPr>
      </p:pic>
      <p:sp>
        <p:nvSpPr>
          <p:cNvPr id="28" name="テキスト ボックス 27">
            <a:extLst>
              <a:ext uri="{FF2B5EF4-FFF2-40B4-BE49-F238E27FC236}">
                <a16:creationId xmlns:a16="http://schemas.microsoft.com/office/drawing/2014/main" id="{A68B802E-A57C-EF05-4A3F-925AD4321E57}"/>
              </a:ext>
            </a:extLst>
          </p:cNvPr>
          <p:cNvSpPr txBox="1"/>
          <p:nvPr/>
        </p:nvSpPr>
        <p:spPr>
          <a:xfrm>
            <a:off x="237890" y="3655664"/>
            <a:ext cx="1553924" cy="661720"/>
          </a:xfrm>
          <a:prstGeom prst="rect">
            <a:avLst/>
          </a:prstGeom>
          <a:solidFill>
            <a:sysClr val="window" lastClr="FFFFFF">
              <a:lumMod val="85000"/>
            </a:sysClr>
          </a:solidFill>
          <a:ln>
            <a:noFill/>
          </a:ln>
        </p:spPr>
        <p:txBody>
          <a:bodyPr wrap="square" lIns="36000" rIns="3600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国交省</a:t>
            </a:r>
            <a:endParaRPr kumimoji="0" lang="en-US" altLang="ja-JP"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トラガールサイト</a:t>
            </a:r>
            <a:endParaRPr kumimoji="0" lang="en-US" altLang="ja-JP" sz="12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lang="ja-JP" altLang="en-US" sz="1100" b="1" kern="0">
                <a:solidFill>
                  <a:prstClr val="black"/>
                </a:solidFill>
                <a:latin typeface="游ゴシック" panose="020B0400000000000000" pitchFamily="50" charset="-128"/>
                <a:ea typeface="游ゴシック" panose="020B0400000000000000" pitchFamily="50" charset="-128"/>
              </a:rPr>
              <a:t>ブランディングサイト</a:t>
            </a:r>
            <a:endParaRPr kumimoji="0" lang="ja-JP" altLang="en-US" sz="105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5F296E0B-AC35-0935-5C7B-C16AFC0417EA}"/>
              </a:ext>
            </a:extLst>
          </p:cNvPr>
          <p:cNvSpPr txBox="1"/>
          <p:nvPr/>
        </p:nvSpPr>
        <p:spPr>
          <a:xfrm>
            <a:off x="241243" y="4565499"/>
            <a:ext cx="1547219" cy="307777"/>
          </a:xfrm>
          <a:prstGeom prst="rect">
            <a:avLst/>
          </a:prstGeom>
          <a:solidFill>
            <a:sysClr val="window" lastClr="FFFFFF">
              <a:lumMod val="85000"/>
            </a:sysClr>
          </a:solidFill>
          <a:ln>
            <a:noFill/>
          </a:ln>
        </p:spPr>
        <p:txBody>
          <a:bodyPr wrap="square" lIns="36000" rIns="3600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全ト協</a:t>
            </a:r>
          </a:p>
        </p:txBody>
      </p:sp>
      <p:sp>
        <p:nvSpPr>
          <p:cNvPr id="30" name="正方形/長方形 29">
            <a:extLst>
              <a:ext uri="{FF2B5EF4-FFF2-40B4-BE49-F238E27FC236}">
                <a16:creationId xmlns:a16="http://schemas.microsoft.com/office/drawing/2014/main" id="{8B8E8A5A-8083-EF2C-B3C6-902D068F479D}"/>
              </a:ext>
            </a:extLst>
          </p:cNvPr>
          <p:cNvSpPr/>
          <p:nvPr/>
        </p:nvSpPr>
        <p:spPr>
          <a:xfrm>
            <a:off x="4237421" y="4152627"/>
            <a:ext cx="2419278" cy="324305"/>
          </a:xfrm>
          <a:prstGeom prst="rect">
            <a:avLst/>
          </a:prstGeom>
          <a:solidFill>
            <a:srgbClr val="FFFF00"/>
          </a:solidFill>
        </p:spPr>
        <p:txBody>
          <a:bodyPr wrap="none" lIns="0" tIns="0" rIns="0" bIns="0" anchor="ctr" anchorCtr="1">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無料で採用</a:t>
            </a:r>
            <a:r>
              <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rPr>
              <a:t>HP</a:t>
            </a: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を開設可能！</a:t>
            </a: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31" name="テキスト ボックス 30">
            <a:extLst>
              <a:ext uri="{FF2B5EF4-FFF2-40B4-BE49-F238E27FC236}">
                <a16:creationId xmlns:a16="http://schemas.microsoft.com/office/drawing/2014/main" id="{46299309-8D4F-ABD2-E864-4D7BCCB7DEC3}"/>
              </a:ext>
            </a:extLst>
          </p:cNvPr>
          <p:cNvSpPr txBox="1"/>
          <p:nvPr/>
        </p:nvSpPr>
        <p:spPr>
          <a:xfrm>
            <a:off x="236144" y="5114479"/>
            <a:ext cx="1547219" cy="307777"/>
          </a:xfrm>
          <a:prstGeom prst="rect">
            <a:avLst/>
          </a:prstGeom>
          <a:solidFill>
            <a:sysClr val="window" lastClr="FFFFFF">
              <a:lumMod val="85000"/>
            </a:sysClr>
          </a:solidFill>
          <a:ln>
            <a:noFill/>
          </a:ln>
        </p:spPr>
        <p:txBody>
          <a:bodyPr wrap="square" lIns="36000" rIns="3600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都道府県ト協</a:t>
            </a:r>
          </a:p>
        </p:txBody>
      </p:sp>
      <p:sp>
        <p:nvSpPr>
          <p:cNvPr id="32" name="正方形/長方形 31">
            <a:extLst>
              <a:ext uri="{FF2B5EF4-FFF2-40B4-BE49-F238E27FC236}">
                <a16:creationId xmlns:a16="http://schemas.microsoft.com/office/drawing/2014/main" id="{80547898-BAFA-2492-3C7E-75C25CCF26BA}"/>
              </a:ext>
            </a:extLst>
          </p:cNvPr>
          <p:cNvSpPr/>
          <p:nvPr/>
        </p:nvSpPr>
        <p:spPr>
          <a:xfrm>
            <a:off x="4237421" y="5625830"/>
            <a:ext cx="2419277" cy="324305"/>
          </a:xfrm>
          <a:prstGeom prst="rect">
            <a:avLst/>
          </a:prstGeom>
          <a:solidFill>
            <a:srgbClr val="FFFF00"/>
          </a:solidFill>
        </p:spPr>
        <p:txBody>
          <a:bodyPr wrap="none" lIns="0" tIns="0" rIns="0" bIns="0" anchor="ctr" anchorCtr="1">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ea typeface="游ゴシック" panose="020B0400000000000000" pitchFamily="50" charset="-128"/>
              </a:rPr>
              <a:t>求人は</a:t>
            </a:r>
            <a:r>
              <a:rPr kumimoji="0" lang="en-US" altLang="ja-JP" sz="1400" b="1" i="0" u="none" strike="noStrike" kern="0" cap="none" spc="0" normalizeH="0" baseline="0" noProof="0" dirty="0">
                <a:ln>
                  <a:noFill/>
                </a:ln>
                <a:solidFill>
                  <a:prstClr val="black"/>
                </a:solidFill>
                <a:effectLst/>
                <a:uLnTx/>
                <a:uFillTx/>
                <a:ea typeface="游ゴシック" panose="020B0400000000000000" pitchFamily="50" charset="-128"/>
              </a:rPr>
              <a:t>indeed</a:t>
            </a:r>
            <a:r>
              <a:rPr kumimoji="0" lang="ja-JP" altLang="en-US" sz="1400" b="1" i="0" u="none" strike="noStrike" kern="0" cap="none" spc="0" normalizeH="0" baseline="0" noProof="0" dirty="0">
                <a:ln>
                  <a:noFill/>
                </a:ln>
                <a:solidFill>
                  <a:prstClr val="black"/>
                </a:solidFill>
                <a:effectLst/>
                <a:uLnTx/>
                <a:uFillTx/>
                <a:ea typeface="游ゴシック" panose="020B0400000000000000" pitchFamily="50" charset="-128"/>
              </a:rPr>
              <a:t>にも自動掲載！</a:t>
            </a:r>
            <a:endParaRPr kumimoji="0" lang="en-US" altLang="ja-JP" sz="1400" b="1" i="0" u="none" strike="noStrike" kern="0" cap="none" spc="0" normalizeH="0" baseline="0" noProof="0" dirty="0">
              <a:ln>
                <a:noFill/>
              </a:ln>
              <a:solidFill>
                <a:prstClr val="black"/>
              </a:solidFill>
              <a:effectLst/>
              <a:uLnTx/>
              <a:uFillTx/>
              <a:ea typeface="游ゴシック" panose="020B0400000000000000" pitchFamily="50" charset="-128"/>
            </a:endParaRPr>
          </a:p>
        </p:txBody>
      </p:sp>
      <p:sp>
        <p:nvSpPr>
          <p:cNvPr id="33" name="正方形/長方形 32">
            <a:extLst>
              <a:ext uri="{FF2B5EF4-FFF2-40B4-BE49-F238E27FC236}">
                <a16:creationId xmlns:a16="http://schemas.microsoft.com/office/drawing/2014/main" id="{E208AF7A-B038-3D09-15EA-3B3BC7D7D7C7}"/>
              </a:ext>
            </a:extLst>
          </p:cNvPr>
          <p:cNvSpPr/>
          <p:nvPr/>
        </p:nvSpPr>
        <p:spPr>
          <a:xfrm>
            <a:off x="240227" y="2856999"/>
            <a:ext cx="6517316" cy="692497"/>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prstClr val="black"/>
                </a:solidFill>
                <a:effectLst/>
                <a:uLnTx/>
                <a:uFillTx/>
                <a:ea typeface="游ゴシック" panose="020B0400000000000000" pitchFamily="50" charset="-128"/>
              </a:rPr>
              <a:t>この度、都道府県ト協にて、会員事業者さまの求人情報を取りまとめたサイトを開設することとなりました。近年の求職者は、応募前に企業採用</a:t>
            </a:r>
            <a:r>
              <a:rPr kumimoji="0" lang="en-US" altLang="ja-JP" sz="1300" b="1" i="0" u="none" strike="noStrike" kern="0" cap="none" spc="0" normalizeH="0" baseline="0" noProof="0">
                <a:ln>
                  <a:noFill/>
                </a:ln>
                <a:solidFill>
                  <a:prstClr val="black"/>
                </a:solidFill>
                <a:effectLst/>
                <a:uLnTx/>
                <a:uFillTx/>
                <a:ea typeface="游ゴシック" panose="020B0400000000000000" pitchFamily="50" charset="-128"/>
              </a:rPr>
              <a:t>HP</a:t>
            </a:r>
            <a:r>
              <a:rPr kumimoji="0" lang="ja-JP" altLang="en-US" sz="1300" b="1" i="0" u="none" strike="noStrike" kern="0" cap="none" spc="0" normalizeH="0" baseline="0" noProof="0">
                <a:ln>
                  <a:noFill/>
                </a:ln>
                <a:solidFill>
                  <a:prstClr val="black"/>
                </a:solidFill>
                <a:effectLst/>
                <a:uLnTx/>
                <a:uFillTx/>
                <a:ea typeface="游ゴシック" panose="020B0400000000000000" pitchFamily="50" charset="-128"/>
              </a:rPr>
              <a:t>を見る傾向があります。</a:t>
            </a:r>
            <a:endParaRPr kumimoji="0" lang="en-US" altLang="ja-JP" sz="1300" b="1" i="0" u="none" strike="noStrike" kern="0" cap="none" spc="0" normalizeH="0" baseline="0" noProof="0">
              <a:ln>
                <a:noFill/>
              </a:ln>
              <a:solidFill>
                <a:prstClr val="black"/>
              </a:solidFill>
              <a:effectLst/>
              <a:uLnTx/>
              <a:uFillTx/>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prstClr val="black"/>
                </a:solidFill>
                <a:effectLst/>
                <a:uLnTx/>
                <a:uFillTx/>
                <a:ea typeface="游ゴシック" panose="020B0400000000000000" pitchFamily="50" charset="-128"/>
              </a:rPr>
              <a:t>自社採用</a:t>
            </a:r>
            <a:r>
              <a:rPr kumimoji="0" lang="en-US" altLang="ja-JP" sz="1300" b="1" i="0" u="none" strike="noStrike" kern="0" cap="none" spc="0" normalizeH="0" baseline="0" noProof="0">
                <a:ln>
                  <a:noFill/>
                </a:ln>
                <a:solidFill>
                  <a:prstClr val="black"/>
                </a:solidFill>
                <a:effectLst/>
                <a:uLnTx/>
                <a:uFillTx/>
                <a:ea typeface="游ゴシック" panose="020B0400000000000000" pitchFamily="50" charset="-128"/>
              </a:rPr>
              <a:t>HP</a:t>
            </a:r>
            <a:r>
              <a:rPr kumimoji="0" lang="ja-JP" altLang="en-US" sz="1300" b="1" i="0" u="none" strike="noStrike" kern="0" cap="none" spc="0" normalizeH="0" baseline="0" noProof="0">
                <a:ln>
                  <a:noFill/>
                </a:ln>
                <a:solidFill>
                  <a:prstClr val="black"/>
                </a:solidFill>
                <a:effectLst/>
                <a:uLnTx/>
                <a:uFillTx/>
                <a:ea typeface="游ゴシック" panose="020B0400000000000000" pitchFamily="50" charset="-128"/>
              </a:rPr>
              <a:t>をお持ちでない会員事業者様はこの機会に無料で開設いただけます。</a:t>
            </a:r>
          </a:p>
        </p:txBody>
      </p:sp>
      <p:pic>
        <p:nvPicPr>
          <p:cNvPr id="34" name="図 33">
            <a:extLst>
              <a:ext uri="{FF2B5EF4-FFF2-40B4-BE49-F238E27FC236}">
                <a16:creationId xmlns:a16="http://schemas.microsoft.com/office/drawing/2014/main" id="{7CA6DF6D-B0D3-B31F-4165-AAFF40E67B89}"/>
              </a:ext>
            </a:extLst>
          </p:cNvPr>
          <p:cNvPicPr>
            <a:picLocks noChangeAspect="1"/>
          </p:cNvPicPr>
          <p:nvPr/>
        </p:nvPicPr>
        <p:blipFill>
          <a:blip r:embed="rId3"/>
          <a:stretch>
            <a:fillRect/>
          </a:stretch>
        </p:blipFill>
        <p:spPr>
          <a:xfrm>
            <a:off x="2072356" y="4345189"/>
            <a:ext cx="1939271" cy="2633461"/>
          </a:xfrm>
          <a:prstGeom prst="rect">
            <a:avLst/>
          </a:prstGeom>
          <a:ln>
            <a:solidFill>
              <a:sysClr val="windowText" lastClr="000000">
                <a:lumMod val="50000"/>
                <a:lumOff val="50000"/>
              </a:sysClr>
            </a:solidFill>
          </a:ln>
        </p:spPr>
      </p:pic>
      <p:sp>
        <p:nvSpPr>
          <p:cNvPr id="35" name="テキスト ボックス 34">
            <a:extLst>
              <a:ext uri="{FF2B5EF4-FFF2-40B4-BE49-F238E27FC236}">
                <a16:creationId xmlns:a16="http://schemas.microsoft.com/office/drawing/2014/main" id="{EEF27F1E-B133-001D-D297-A8773A0FAE87}"/>
              </a:ext>
            </a:extLst>
          </p:cNvPr>
          <p:cNvSpPr txBox="1"/>
          <p:nvPr/>
        </p:nvSpPr>
        <p:spPr>
          <a:xfrm>
            <a:off x="461438" y="4272777"/>
            <a:ext cx="614068" cy="269946"/>
          </a:xfrm>
          <a:prstGeom prst="rect">
            <a:avLst/>
          </a:prstGeom>
          <a:noFill/>
        </p:spPr>
        <p:txBody>
          <a:bodyPr wrap="square" rtlCol="0">
            <a:spAutoFit/>
          </a:bodyPr>
          <a:lstStyle/>
          <a:p>
            <a:pPr marL="0" marR="0" lvl="0" indent="0" defTabSz="4572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rPr>
              <a:t> リンク</a:t>
            </a:r>
            <a:endParaRPr kumimoji="0" lang="en-US" altLang="ja-JP"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0BCE8B01-B629-A3F7-1A76-BC2F4B72E9D9}"/>
              </a:ext>
            </a:extLst>
          </p:cNvPr>
          <p:cNvSpPr txBox="1"/>
          <p:nvPr/>
        </p:nvSpPr>
        <p:spPr>
          <a:xfrm>
            <a:off x="481841" y="4835722"/>
            <a:ext cx="614068" cy="286232"/>
          </a:xfrm>
          <a:prstGeom prst="rect">
            <a:avLst/>
          </a:prstGeom>
          <a:noFill/>
        </p:spPr>
        <p:txBody>
          <a:bodyPr wrap="square" rtlCol="0">
            <a:spAutoFit/>
          </a:bodyPr>
          <a:lstStyle/>
          <a:p>
            <a:pPr marL="0" marR="0" lvl="0" indent="0" defTabSz="4572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rPr>
              <a:t> リンク</a:t>
            </a:r>
            <a:endParaRPr kumimoji="0" lang="en-US" altLang="ja-JP"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3382746B-49B2-B971-E55E-8596A0D2DEB3}"/>
              </a:ext>
            </a:extLst>
          </p:cNvPr>
          <p:cNvSpPr txBox="1"/>
          <p:nvPr/>
        </p:nvSpPr>
        <p:spPr>
          <a:xfrm>
            <a:off x="2063049" y="3662680"/>
            <a:ext cx="1948578" cy="633096"/>
          </a:xfrm>
          <a:prstGeom prst="rect">
            <a:avLst/>
          </a:prstGeom>
          <a:solidFill>
            <a:sysClr val="window" lastClr="FFFFFF">
              <a:lumMod val="85000"/>
            </a:sysClr>
          </a:solidFill>
          <a:ln>
            <a:noFill/>
          </a:ln>
        </p:spPr>
        <p:txBody>
          <a:bodyPr wrap="square" lIns="36000" rIns="36000"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会員事業者</a:t>
            </a:r>
            <a:endParaRPr kumimoji="0" lang="en-US" altLang="ja-JP"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採用ホームページ</a:t>
            </a:r>
            <a:endParaRPr kumimoji="0" lang="en-US" altLang="ja-JP"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8" name="テキスト ボックス 37">
            <a:extLst>
              <a:ext uri="{FF2B5EF4-FFF2-40B4-BE49-F238E27FC236}">
                <a16:creationId xmlns:a16="http://schemas.microsoft.com/office/drawing/2014/main" id="{2E4D4196-0404-E49D-94EB-51606E5618DC}"/>
              </a:ext>
            </a:extLst>
          </p:cNvPr>
          <p:cNvSpPr txBox="1"/>
          <p:nvPr/>
        </p:nvSpPr>
        <p:spPr>
          <a:xfrm>
            <a:off x="1752907" y="6132863"/>
            <a:ext cx="378565" cy="593287"/>
          </a:xfrm>
          <a:prstGeom prst="rect">
            <a:avLst/>
          </a:prstGeom>
          <a:noFill/>
        </p:spPr>
        <p:txBody>
          <a:bodyPr vert="eaVert" wrap="square" rtlCol="0">
            <a:spAutoFit/>
          </a:bodyPr>
          <a:lstStyle/>
          <a:p>
            <a:pPr marL="0" marR="0" lvl="0" indent="0" defTabSz="4572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rPr>
              <a:t> リンク</a:t>
            </a:r>
            <a:endParaRPr kumimoji="0" lang="en-US" altLang="ja-JP"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3D82CD7B-2156-558D-5B1E-C6E91460CFE5}"/>
              </a:ext>
            </a:extLst>
          </p:cNvPr>
          <p:cNvSpPr/>
          <p:nvPr/>
        </p:nvSpPr>
        <p:spPr>
          <a:xfrm>
            <a:off x="4237421" y="4643695"/>
            <a:ext cx="2419278" cy="324305"/>
          </a:xfrm>
          <a:prstGeom prst="rect">
            <a:avLst/>
          </a:prstGeom>
          <a:solidFill>
            <a:srgbClr val="FFFF00"/>
          </a:solidFill>
        </p:spPr>
        <p:txBody>
          <a:bodyPr wrap="none" lIns="0" tIns="0" rIns="0" bIns="0" anchor="ctr" anchorCtr="1">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rPr>
              <a:t>WEB</a:t>
            </a: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セミナー</a:t>
            </a:r>
            <a:r>
              <a:rPr lang="ja-JP" altLang="en-US" sz="1400" b="1" kern="0">
                <a:solidFill>
                  <a:prstClr val="black"/>
                </a:solidFill>
                <a:ea typeface="游ゴシック" panose="020B0400000000000000" pitchFamily="50" charset="-128"/>
              </a:rPr>
              <a:t>で</a:t>
            </a: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開設支援！</a:t>
            </a: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40" name="正方形/長方形 39">
            <a:extLst>
              <a:ext uri="{FF2B5EF4-FFF2-40B4-BE49-F238E27FC236}">
                <a16:creationId xmlns:a16="http://schemas.microsoft.com/office/drawing/2014/main" id="{1F726CA2-B229-93FE-EF09-3115603FAF50}"/>
              </a:ext>
            </a:extLst>
          </p:cNvPr>
          <p:cNvSpPr/>
          <p:nvPr/>
        </p:nvSpPr>
        <p:spPr>
          <a:xfrm>
            <a:off x="4237421" y="5134763"/>
            <a:ext cx="2419278" cy="324305"/>
          </a:xfrm>
          <a:prstGeom prst="rect">
            <a:avLst/>
          </a:prstGeom>
          <a:solidFill>
            <a:srgbClr val="FFFF00"/>
          </a:solidFill>
        </p:spPr>
        <p:txBody>
          <a:bodyPr wrap="none" lIns="0" tIns="0" rIns="0" bIns="0" anchor="ctr" anchorCtr="1">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ランニングコスト一切なし！</a:t>
            </a: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41" name="テキスト ボックス 40">
            <a:extLst>
              <a:ext uri="{FF2B5EF4-FFF2-40B4-BE49-F238E27FC236}">
                <a16:creationId xmlns:a16="http://schemas.microsoft.com/office/drawing/2014/main" id="{9B0D1B28-23CB-8339-D613-501B72FFB655}"/>
              </a:ext>
            </a:extLst>
          </p:cNvPr>
          <p:cNvSpPr txBox="1"/>
          <p:nvPr/>
        </p:nvSpPr>
        <p:spPr>
          <a:xfrm>
            <a:off x="5093024" y="6190250"/>
            <a:ext cx="1536259" cy="523220"/>
          </a:xfrm>
          <a:prstGeom prst="rect">
            <a:avLst/>
          </a:prstGeom>
          <a:solidFill>
            <a:sysClr val="window" lastClr="FFFFFF">
              <a:lumMod val="85000"/>
            </a:sysClr>
          </a:solidFill>
          <a:ln>
            <a:noFill/>
          </a:ln>
        </p:spPr>
        <p:txBody>
          <a:bodyPr wrap="square" lIns="36000" rIns="36000"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求人検索エンジン</a:t>
            </a:r>
            <a:r>
              <a:rPr kumimoji="0" lang="en-US" altLang="ja-JP" sz="14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indeed</a:t>
            </a:r>
          </a:p>
        </p:txBody>
      </p:sp>
      <p:sp>
        <p:nvSpPr>
          <p:cNvPr id="43" name="テキスト ボックス 42">
            <a:extLst>
              <a:ext uri="{FF2B5EF4-FFF2-40B4-BE49-F238E27FC236}">
                <a16:creationId xmlns:a16="http://schemas.microsoft.com/office/drawing/2014/main" id="{47584BA9-570B-FD12-FEB0-8372F6F351C7}"/>
              </a:ext>
            </a:extLst>
          </p:cNvPr>
          <p:cNvSpPr txBox="1"/>
          <p:nvPr/>
        </p:nvSpPr>
        <p:spPr>
          <a:xfrm>
            <a:off x="3989094" y="6340822"/>
            <a:ext cx="911118"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50" normalizeH="0" baseline="0" noProof="0" dirty="0">
                <a:ln>
                  <a:noFill/>
                </a:ln>
                <a:solidFill>
                  <a:srgbClr val="555555"/>
                </a:solidFill>
                <a:effectLst/>
                <a:uLnTx/>
                <a:uFillTx/>
                <a:latin typeface="游ゴシック" panose="020B0400000000000000" pitchFamily="50" charset="-128"/>
                <a:ea typeface="游ゴシック" panose="020B0400000000000000" pitchFamily="50" charset="-128"/>
              </a:rPr>
              <a:t>求人情報は</a:t>
            </a:r>
            <a:endParaRPr kumimoji="0" lang="en-US" altLang="ja-JP" sz="1000" b="1" i="0" u="none" strike="noStrike" kern="0" cap="none" spc="50" normalizeH="0" baseline="0" noProof="0" dirty="0">
              <a:ln>
                <a:noFill/>
              </a:ln>
              <a:solidFill>
                <a:srgbClr val="555555"/>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50" normalizeH="0" baseline="0" noProof="0" dirty="0">
                <a:ln>
                  <a:noFill/>
                </a:ln>
                <a:solidFill>
                  <a:srgbClr val="555555"/>
                </a:solidFill>
                <a:effectLst/>
                <a:uLnTx/>
                <a:uFillTx/>
                <a:latin typeface="游ゴシック" panose="020B0400000000000000" pitchFamily="50" charset="-128"/>
                <a:ea typeface="游ゴシック" panose="020B0400000000000000" pitchFamily="50" charset="-128"/>
              </a:rPr>
              <a:t>自動転載</a:t>
            </a:r>
            <a:endParaRPr kumimoji="0" lang="en-US" altLang="ja-JP" sz="1000" b="1" i="0" u="none" strike="noStrike" kern="0" cap="none" spc="50" normalizeH="0" baseline="0" noProof="0" dirty="0">
              <a:ln>
                <a:noFill/>
              </a:ln>
              <a:solidFill>
                <a:srgbClr val="555555"/>
              </a:solidFill>
              <a:effectLst/>
              <a:uLnTx/>
              <a:uFillTx/>
              <a:latin typeface="游ゴシック" panose="020B0400000000000000" pitchFamily="50" charset="-128"/>
              <a:ea typeface="游ゴシック" panose="020B0400000000000000" pitchFamily="50" charset="-128"/>
            </a:endParaRPr>
          </a:p>
        </p:txBody>
      </p:sp>
      <p:sp>
        <p:nvSpPr>
          <p:cNvPr id="44" name="正方形/長方形 43">
            <a:extLst>
              <a:ext uri="{FF2B5EF4-FFF2-40B4-BE49-F238E27FC236}">
                <a16:creationId xmlns:a16="http://schemas.microsoft.com/office/drawing/2014/main" id="{79DBF298-01CF-7891-ED67-A27B01A57DAB}"/>
              </a:ext>
            </a:extLst>
          </p:cNvPr>
          <p:cNvSpPr/>
          <p:nvPr/>
        </p:nvSpPr>
        <p:spPr>
          <a:xfrm>
            <a:off x="4300955" y="3671300"/>
            <a:ext cx="2319155" cy="307777"/>
          </a:xfrm>
          <a:prstGeom prst="rect">
            <a:avLst/>
          </a:prstGeom>
          <a:solidFill>
            <a:srgbClr val="70AD47">
              <a:lumMod val="20000"/>
              <a:lumOff val="80000"/>
            </a:srgbClr>
          </a:solidFill>
        </p:spPr>
        <p:txBody>
          <a:bodyPr wrap="square"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本事業のポイント</a:t>
            </a: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cxnSp>
        <p:nvCxnSpPr>
          <p:cNvPr id="53" name="直線コネクタ 52">
            <a:extLst>
              <a:ext uri="{FF2B5EF4-FFF2-40B4-BE49-F238E27FC236}">
                <a16:creationId xmlns:a16="http://schemas.microsoft.com/office/drawing/2014/main" id="{5B306E02-995D-085A-7F4D-38934DB62BDE}"/>
              </a:ext>
            </a:extLst>
          </p:cNvPr>
          <p:cNvCxnSpPr>
            <a:cxnSpLocks/>
            <a:endCxn id="41" idx="1"/>
          </p:cNvCxnSpPr>
          <p:nvPr/>
        </p:nvCxnSpPr>
        <p:spPr>
          <a:xfrm>
            <a:off x="3136726" y="6053419"/>
            <a:ext cx="1956298" cy="39844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6" name="円/楕円 33">
            <a:extLst>
              <a:ext uri="{FF2B5EF4-FFF2-40B4-BE49-F238E27FC236}">
                <a16:creationId xmlns:a16="http://schemas.microsoft.com/office/drawing/2014/main" id="{2B444A2D-A4B0-BEC1-AC1F-F6984C918D2C}"/>
              </a:ext>
            </a:extLst>
          </p:cNvPr>
          <p:cNvSpPr/>
          <p:nvPr/>
        </p:nvSpPr>
        <p:spPr>
          <a:xfrm>
            <a:off x="3311896" y="4361090"/>
            <a:ext cx="664952" cy="664953"/>
          </a:xfrm>
          <a:prstGeom prst="ellipse">
            <a:avLst/>
          </a:prstGeom>
          <a:solidFill>
            <a:srgbClr val="FFFF00"/>
          </a:solidFill>
          <a:ln w="12700" cap="flat" cmpd="sng" algn="ctr">
            <a:noFill/>
            <a:prstDash val="solid"/>
            <a:miter lim="800000"/>
          </a:ln>
          <a:effectLst/>
        </p:spPr>
        <p:txBody>
          <a:bodyPr lIns="0" tIns="0" rIns="0" bIns="0" rtlCol="0" anchor="ctr"/>
          <a:lstStyle/>
          <a:p>
            <a:pPr marL="0" marR="0" lvl="0" indent="0" algn="ctr" defTabSz="457200" eaLnBrk="1" fontAlgn="auto" latinLnBrk="0" hangingPunct="1">
              <a:lnSpc>
                <a:spcPct val="130000"/>
              </a:lnSpc>
              <a:spcBef>
                <a:spcPts val="0"/>
              </a:spcBef>
              <a:spcAft>
                <a:spcPts val="0"/>
              </a:spcAft>
              <a:buClrTx/>
              <a:buSzTx/>
              <a:buFontTx/>
              <a:buNone/>
              <a:tabLst/>
              <a:defRPr/>
            </a:pPr>
            <a:endParaRPr kumimoji="0" lang="ja-JP" altLang="en-US" sz="13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7" name="三角形 32">
            <a:extLst>
              <a:ext uri="{FF2B5EF4-FFF2-40B4-BE49-F238E27FC236}">
                <a16:creationId xmlns:a16="http://schemas.microsoft.com/office/drawing/2014/main" id="{9958A0CE-1DF1-ACAC-FDDD-1F4B9E13B02E}"/>
              </a:ext>
            </a:extLst>
          </p:cNvPr>
          <p:cNvSpPr/>
          <p:nvPr/>
        </p:nvSpPr>
        <p:spPr>
          <a:xfrm rot="19910537">
            <a:off x="3276653" y="4121239"/>
            <a:ext cx="304691" cy="398490"/>
          </a:xfrm>
          <a:prstGeom prst="triangle">
            <a:avLst/>
          </a:prstGeom>
          <a:solidFill>
            <a:srgbClr val="FFFF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Open Sans" pitchFamily="2" charset="0"/>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156F5991-D5B8-4702-B29E-2F9336405C37}"/>
              </a:ext>
            </a:extLst>
          </p:cNvPr>
          <p:cNvSpPr/>
          <p:nvPr/>
        </p:nvSpPr>
        <p:spPr>
          <a:xfrm>
            <a:off x="3242202" y="4453490"/>
            <a:ext cx="804340" cy="492443"/>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無料</a:t>
            </a:r>
            <a:r>
              <a:rPr kumimoji="0" lang="ja-JP" altLang="en-US" sz="10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で</a:t>
            </a:r>
            <a:endParaRPr kumimoji="0" lang="en-US" altLang="ja-JP" sz="13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 開設！</a:t>
            </a:r>
          </a:p>
        </p:txBody>
      </p:sp>
      <p:sp>
        <p:nvSpPr>
          <p:cNvPr id="58" name="正方形/長方形 57">
            <a:extLst>
              <a:ext uri="{FF2B5EF4-FFF2-40B4-BE49-F238E27FC236}">
                <a16:creationId xmlns:a16="http://schemas.microsoft.com/office/drawing/2014/main" id="{45496D62-213F-D8F3-FE00-BEDD9A552A77}"/>
              </a:ext>
            </a:extLst>
          </p:cNvPr>
          <p:cNvSpPr/>
          <p:nvPr/>
        </p:nvSpPr>
        <p:spPr>
          <a:xfrm>
            <a:off x="-15499" y="0"/>
            <a:ext cx="6873500" cy="570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2"/>
          </a:p>
        </p:txBody>
      </p:sp>
      <p:sp>
        <p:nvSpPr>
          <p:cNvPr id="59" name="テキスト ボックス 58">
            <a:extLst>
              <a:ext uri="{FF2B5EF4-FFF2-40B4-BE49-F238E27FC236}">
                <a16:creationId xmlns:a16="http://schemas.microsoft.com/office/drawing/2014/main" id="{B8CBE04F-9EDD-C4F0-9CB8-B1AB873D1386}"/>
              </a:ext>
            </a:extLst>
          </p:cNvPr>
          <p:cNvSpPr txBox="1"/>
          <p:nvPr/>
        </p:nvSpPr>
        <p:spPr>
          <a:xfrm>
            <a:off x="2950683" y="55142"/>
            <a:ext cx="3668788" cy="427307"/>
          </a:xfrm>
          <a:prstGeom prst="rect">
            <a:avLst/>
          </a:prstGeom>
          <a:solidFill>
            <a:schemeClr val="bg1">
              <a:alpha val="0"/>
            </a:schemeClr>
          </a:solidFill>
          <a:ln>
            <a:noFill/>
          </a:ln>
        </p:spPr>
        <p:txBody>
          <a:bodyPr wrap="square" lIns="71734" tIns="107600" rIns="71734" bIns="71734" rtlCol="0">
            <a:spAutoFit/>
          </a:bodyPr>
          <a:lstStyle/>
          <a:p>
            <a:pPr algn="r"/>
            <a:r>
              <a:rPr lang="ja-JP" altLang="en-US" sz="1600" b="1" i="0" spc="1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無料採用ホームページ制作のご案内</a:t>
            </a:r>
          </a:p>
        </p:txBody>
      </p:sp>
      <p:sp>
        <p:nvSpPr>
          <p:cNvPr id="60" name="角丸四角形 87">
            <a:extLst>
              <a:ext uri="{FF2B5EF4-FFF2-40B4-BE49-F238E27FC236}">
                <a16:creationId xmlns:a16="http://schemas.microsoft.com/office/drawing/2014/main" id="{3540489C-DFF1-1462-1DC5-8F4375DB0CFB}"/>
              </a:ext>
            </a:extLst>
          </p:cNvPr>
          <p:cNvSpPr/>
          <p:nvPr/>
        </p:nvSpPr>
        <p:spPr>
          <a:xfrm>
            <a:off x="235138" y="136507"/>
            <a:ext cx="2572612" cy="3081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96" b="1" spc="60">
                <a:solidFill>
                  <a:schemeClr val="accent6"/>
                </a:solidFill>
                <a:latin typeface="游ゴシック" panose="020B0400000000000000" pitchFamily="50" charset="-128"/>
                <a:ea typeface="游ゴシック" panose="020B0400000000000000" pitchFamily="50" charset="-128"/>
              </a:rPr>
              <a:t>トラック</a:t>
            </a:r>
            <a:r>
              <a:rPr lang="ja-JP" altLang="en-US" sz="1096" b="1" i="0" spc="60">
                <a:solidFill>
                  <a:schemeClr val="accent6"/>
                </a:solidFill>
                <a:latin typeface="游ゴシック" panose="020B0400000000000000" pitchFamily="50" charset="-128"/>
                <a:ea typeface="游ゴシック" panose="020B0400000000000000" pitchFamily="50" charset="-128"/>
              </a:rPr>
              <a:t>協会　会員事業者各位</a:t>
            </a:r>
          </a:p>
        </p:txBody>
      </p:sp>
      <p:sp>
        <p:nvSpPr>
          <p:cNvPr id="61" name="テキスト ボックス 60">
            <a:extLst>
              <a:ext uri="{FF2B5EF4-FFF2-40B4-BE49-F238E27FC236}">
                <a16:creationId xmlns:a16="http://schemas.microsoft.com/office/drawing/2014/main" id="{8CE0E8B0-0D54-7599-DB96-23F04FE5C090}"/>
              </a:ext>
            </a:extLst>
          </p:cNvPr>
          <p:cNvSpPr txBox="1"/>
          <p:nvPr/>
        </p:nvSpPr>
        <p:spPr>
          <a:xfrm>
            <a:off x="100456" y="634065"/>
            <a:ext cx="6700393" cy="1828321"/>
          </a:xfrm>
          <a:prstGeom prst="rect">
            <a:avLst/>
          </a:prstGeom>
          <a:noFill/>
        </p:spPr>
        <p:txBody>
          <a:bodyPr wrap="square" rtlCol="0">
            <a:spAutoFit/>
          </a:bodyPr>
          <a:lstStyle/>
          <a:p>
            <a:pPr marL="0" marR="0" lvl="0" indent="0" defTabSz="457200" eaLnBrk="1" fontAlgn="auto" latinLnBrk="0" hangingPunct="1">
              <a:lnSpc>
                <a:spcPts val="1700"/>
              </a:lnSpc>
              <a:spcBef>
                <a:spcPts val="0"/>
              </a:spcBef>
              <a:spcAft>
                <a:spcPts val="0"/>
              </a:spcAft>
              <a:buClrTx/>
              <a:buSzTx/>
              <a:buFontTx/>
              <a:buNone/>
              <a:tabLst/>
              <a:defRPr/>
            </a:pP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インターネット上の求人情報は、多くの求職者が応募をする際の参考としています。このため、各事業者が採用ページを作成し、求職者の目に触れるようにすることが、人材採用のために重要となっています。</a:t>
            </a:r>
            <a:endPar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700"/>
              </a:lnSpc>
              <a:spcBef>
                <a:spcPts val="0"/>
              </a:spcBef>
              <a:spcAft>
                <a:spcPts val="0"/>
              </a:spcAft>
              <a:buClrTx/>
              <a:buSzTx/>
              <a:buFontTx/>
              <a:buNone/>
              <a:tabLst/>
              <a:defRPr/>
            </a:pP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全日本トラック協会と都道府県トラック協会は、株式会社リクルートと協働で、</a:t>
            </a:r>
            <a:endPar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700"/>
              </a:lnSpc>
              <a:spcBef>
                <a:spcPts val="0"/>
              </a:spcBef>
              <a:spcAft>
                <a:spcPts val="0"/>
              </a:spcAft>
              <a:buClrTx/>
              <a:buSzTx/>
              <a:buFontTx/>
              <a:buNone/>
              <a:tabLst/>
              <a:defRPr/>
            </a:pPr>
            <a:r>
              <a:rPr lang="ja-JP" altLang="en-US" sz="1300" b="1" kern="0" spc="50" dirty="0">
                <a:latin typeface="游ゴシック" panose="020B0400000000000000" pitchFamily="50" charset="-128"/>
                <a:ea typeface="游ゴシック" panose="020B0400000000000000" pitchFamily="50" charset="-128"/>
              </a:rPr>
              <a:t>（１）まだ自社採用ページを持たない事業者向けに「</a:t>
            </a:r>
            <a:r>
              <a:rPr lang="en-US" altLang="ja-JP" sz="1300" b="1" kern="0" spc="50" dirty="0">
                <a:latin typeface="游ゴシック" panose="020B0400000000000000" pitchFamily="50" charset="-128"/>
                <a:ea typeface="游ゴシック" panose="020B0400000000000000" pitchFamily="50" charset="-128"/>
              </a:rPr>
              <a:t>Air</a:t>
            </a:r>
            <a:r>
              <a:rPr lang="ja-JP" altLang="en-US" sz="1300" b="1" kern="0" spc="50" dirty="0">
                <a:latin typeface="游ゴシック" panose="020B0400000000000000" pitchFamily="50" charset="-128"/>
                <a:ea typeface="游ゴシック" panose="020B0400000000000000" pitchFamily="50" charset="-128"/>
              </a:rPr>
              <a:t>ワーク 採用管理」を用いた</a:t>
            </a:r>
            <a:endParaRPr lang="en-US" altLang="ja-JP" sz="1300" b="1" kern="0" spc="50" dirty="0">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700"/>
              </a:lnSpc>
              <a:spcBef>
                <a:spcPts val="0"/>
              </a:spcBef>
              <a:spcAft>
                <a:spcPts val="0"/>
              </a:spcAft>
              <a:buClrTx/>
              <a:buSzTx/>
              <a:buFontTx/>
              <a:buNone/>
              <a:tabLst/>
              <a:defRPr/>
            </a:pPr>
            <a:r>
              <a:rPr lang="ja-JP" altLang="en-US" sz="1300" b="1" kern="0" spc="50" dirty="0">
                <a:latin typeface="游ゴシック" panose="020B0400000000000000" pitchFamily="50" charset="-128"/>
                <a:ea typeface="游ゴシック" panose="020B0400000000000000" pitchFamily="50" charset="-128"/>
              </a:rPr>
              <a:t>　　採用ページの作成支援（</a:t>
            </a:r>
            <a:r>
              <a:rPr lang="en-US" altLang="ja-JP" sz="1300" b="1" kern="0" spc="50" dirty="0">
                <a:latin typeface="游ゴシック" panose="020B0400000000000000" pitchFamily="50" charset="-128"/>
                <a:ea typeface="游ゴシック" panose="020B0400000000000000" pitchFamily="50" charset="-128"/>
              </a:rPr>
              <a:t>WEB</a:t>
            </a:r>
            <a:r>
              <a:rPr lang="ja-JP" altLang="en-US" sz="1300" b="1" kern="0" spc="50" dirty="0">
                <a:latin typeface="游ゴシック" panose="020B0400000000000000" pitchFamily="50" charset="-128"/>
                <a:ea typeface="游ゴシック" panose="020B0400000000000000" pitchFamily="50" charset="-128"/>
              </a:rPr>
              <a:t>セミナーによる案内）</a:t>
            </a:r>
            <a:endParaRPr lang="en-US" altLang="ja-JP" sz="1300" b="1" kern="0" spc="50" dirty="0">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700"/>
              </a:lnSpc>
              <a:spcBef>
                <a:spcPts val="0"/>
              </a:spcBef>
              <a:spcAft>
                <a:spcPts val="0"/>
              </a:spcAft>
              <a:buClrTx/>
              <a:buSzTx/>
              <a:buFontTx/>
              <a:buNone/>
              <a:tabLst/>
              <a:defRPr/>
            </a:pPr>
            <a:r>
              <a:rPr lang="ja-JP" altLang="en-US" sz="1300" b="1" kern="0" spc="50" dirty="0">
                <a:latin typeface="游ゴシック" panose="020B0400000000000000" pitchFamily="50" charset="-128"/>
                <a:ea typeface="游ゴシック" panose="020B0400000000000000" pitchFamily="50" charset="-128"/>
              </a:rPr>
              <a:t>（２）各会員事業者の採用ページへのリンクを掲載した「求人情報サイト」の構築</a:t>
            </a:r>
            <a:endParaRPr lang="en-US" altLang="ja-JP" sz="1300" b="1" kern="0" spc="50" dirty="0">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700"/>
              </a:lnSpc>
              <a:spcBef>
                <a:spcPts val="0"/>
              </a:spcBef>
              <a:spcAft>
                <a:spcPts val="0"/>
              </a:spcAft>
              <a:buClrTx/>
              <a:buSzTx/>
              <a:buFontTx/>
              <a:buNone/>
              <a:tabLst/>
              <a:defRPr/>
            </a:pPr>
            <a:r>
              <a:rPr lang="ja-JP" altLang="en-US" sz="1300" b="1" kern="0" spc="50" dirty="0">
                <a:solidFill>
                  <a:srgbClr val="FF0000"/>
                </a:solidFill>
                <a:latin typeface="游ゴシック" panose="020B0400000000000000" pitchFamily="50" charset="-128"/>
                <a:ea typeface="游ゴシック" panose="020B0400000000000000" pitchFamily="50" charset="-128"/>
              </a:rPr>
              <a:t>　</a:t>
            </a:r>
            <a:r>
              <a:rPr lang="ja-JP" altLang="en-US" sz="1300" b="1" kern="0" spc="50" dirty="0">
                <a:solidFill>
                  <a:prstClr val="black"/>
                </a:solidFill>
                <a:latin typeface="游ゴシック" panose="020B0400000000000000" pitchFamily="50" charset="-128"/>
                <a:ea typeface="游ゴシック" panose="020B0400000000000000" pitchFamily="50" charset="-128"/>
              </a:rPr>
              <a:t>を実施しています。人材採用対策としてぜひご活用ください。</a:t>
            </a:r>
            <a:endParaRPr kumimoji="0" lang="en-US" altLang="ja-JP" sz="13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87" name="角丸四角形 16">
            <a:extLst>
              <a:ext uri="{FF2B5EF4-FFF2-40B4-BE49-F238E27FC236}">
                <a16:creationId xmlns:a16="http://schemas.microsoft.com/office/drawing/2014/main" id="{CAC28916-3C5E-EA10-43C5-D01AB5A8C332}"/>
              </a:ext>
            </a:extLst>
          </p:cNvPr>
          <p:cNvSpPr/>
          <p:nvPr/>
        </p:nvSpPr>
        <p:spPr>
          <a:xfrm>
            <a:off x="92708" y="7405113"/>
            <a:ext cx="6657086" cy="1948729"/>
          </a:xfrm>
          <a:prstGeom prst="roundRect">
            <a:avLst>
              <a:gd name="adj" fmla="val 5288"/>
            </a:avLst>
          </a:prstGeom>
          <a:noFill/>
          <a:ln w="25400" cap="flat" cmpd="sng" algn="ctr">
            <a:solidFill>
              <a:srgbClr val="00B0F0"/>
            </a:solidFill>
            <a:prstDash val="solid"/>
            <a:miter lim="800000"/>
          </a:ln>
          <a:effectLst/>
        </p:spPr>
        <p:txBody>
          <a:bodyPr l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8" name="テキスト ボックス 87">
            <a:extLst>
              <a:ext uri="{FF2B5EF4-FFF2-40B4-BE49-F238E27FC236}">
                <a16:creationId xmlns:a16="http://schemas.microsoft.com/office/drawing/2014/main" id="{AFF79A24-12B2-1F26-5263-0ED2E68C80FF}"/>
              </a:ext>
            </a:extLst>
          </p:cNvPr>
          <p:cNvSpPr txBox="1"/>
          <p:nvPr/>
        </p:nvSpPr>
        <p:spPr>
          <a:xfrm>
            <a:off x="3976848" y="9499431"/>
            <a:ext cx="2600644"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ea typeface="游ゴシック" panose="020B0400000000000000" pitchFamily="50" charset="-128"/>
              </a:rPr>
              <a:t>都道府県トラック協会</a:t>
            </a:r>
          </a:p>
        </p:txBody>
      </p:sp>
      <p:pic>
        <p:nvPicPr>
          <p:cNvPr id="89" name="Picture 2" descr="貨物輸送／産業廃棄物・一般廃棄物収集事業｜魚沼中央トランスポート｜バスやタクシーなど様々な事業を展開">
            <a:extLst>
              <a:ext uri="{FF2B5EF4-FFF2-40B4-BE49-F238E27FC236}">
                <a16:creationId xmlns:a16="http://schemas.microsoft.com/office/drawing/2014/main" id="{A7B8423C-C3FA-FEB7-5092-DA61ABBAAE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514" y="9422809"/>
            <a:ext cx="2253397" cy="399978"/>
          </a:xfrm>
          <a:prstGeom prst="rect">
            <a:avLst/>
          </a:prstGeom>
          <a:noFill/>
          <a:extLst>
            <a:ext uri="{909E8E84-426E-40DD-AFC4-6F175D3DCCD1}">
              <a14:hiddenFill xmlns:a14="http://schemas.microsoft.com/office/drawing/2010/main">
                <a:solidFill>
                  <a:srgbClr val="FFFFFF"/>
                </a:solidFill>
              </a14:hiddenFill>
            </a:ext>
          </a:extLst>
        </p:spPr>
      </p:pic>
      <p:sp>
        <p:nvSpPr>
          <p:cNvPr id="90" name="角丸四角形 95">
            <a:extLst>
              <a:ext uri="{FF2B5EF4-FFF2-40B4-BE49-F238E27FC236}">
                <a16:creationId xmlns:a16="http://schemas.microsoft.com/office/drawing/2014/main" id="{67805EC7-90E3-403D-F042-C4BF7B06B720}"/>
              </a:ext>
            </a:extLst>
          </p:cNvPr>
          <p:cNvSpPr/>
          <p:nvPr/>
        </p:nvSpPr>
        <p:spPr>
          <a:xfrm>
            <a:off x="1205264" y="7219557"/>
            <a:ext cx="4342096" cy="296746"/>
          </a:xfrm>
          <a:prstGeom prst="roundRect">
            <a:avLst>
              <a:gd name="adj" fmla="val 50000"/>
            </a:avLst>
          </a:prstGeom>
          <a:solidFill>
            <a:srgbClr val="00B0F0"/>
          </a:solidFill>
          <a:ln w="12700" cap="flat" cmpd="sng" algn="ctr">
            <a:solidFill>
              <a:srgbClr val="4472C4">
                <a:shade val="50000"/>
                <a:alpha val="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10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会員事業者の本事業への参画パターン</a:t>
            </a:r>
          </a:p>
        </p:txBody>
      </p:sp>
      <p:sp>
        <p:nvSpPr>
          <p:cNvPr id="11" name="テキスト ボックス 10">
            <a:extLst>
              <a:ext uri="{FF2B5EF4-FFF2-40B4-BE49-F238E27FC236}">
                <a16:creationId xmlns:a16="http://schemas.microsoft.com/office/drawing/2014/main" id="{8D94194A-978D-9677-F6B7-13F079ADE8AB}"/>
              </a:ext>
            </a:extLst>
          </p:cNvPr>
          <p:cNvSpPr txBox="1"/>
          <p:nvPr/>
        </p:nvSpPr>
        <p:spPr>
          <a:xfrm>
            <a:off x="4030041" y="6748203"/>
            <a:ext cx="272750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t>
            </a:r>
            <a:r>
              <a:rPr kumimoji="0" lang="ja-JP" altLang="en-US" sz="9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求人掲載は</a:t>
            </a:r>
            <a:r>
              <a:rPr kumimoji="0" lang="en-US" altLang="ja-JP" sz="9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Indeed</a:t>
            </a:r>
            <a:r>
              <a:rPr kumimoji="0" lang="ja-JP" altLang="en-US" sz="9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の利用規約・掲載基準に</a:t>
            </a:r>
            <a:endParaRPr kumimoji="0" lang="en-US" altLang="ja-JP" sz="9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lang="ja-JP" altLang="en-US" sz="900" b="1" kern="0" spc="50" dirty="0">
                <a:solidFill>
                  <a:srgbClr val="FF0000"/>
                </a:solidFill>
                <a:latin typeface="游ゴシック" panose="020B0400000000000000" pitchFamily="50" charset="-128"/>
                <a:ea typeface="游ゴシック" panose="020B0400000000000000" pitchFamily="50" charset="-128"/>
              </a:rPr>
              <a:t>　</a:t>
            </a:r>
            <a:r>
              <a:rPr kumimoji="0" lang="ja-JP" altLang="en-US" sz="9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準じるため、掲載されない場合もございます。</a:t>
            </a:r>
            <a:endParaRPr kumimoji="0" lang="en-US" altLang="ja-JP" sz="9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3FE76003-3400-79FF-7247-79E87C17BAA3}"/>
              </a:ext>
            </a:extLst>
          </p:cNvPr>
          <p:cNvSpPr txBox="1"/>
          <p:nvPr/>
        </p:nvSpPr>
        <p:spPr>
          <a:xfrm>
            <a:off x="1302707" y="8933393"/>
            <a:ext cx="3717295"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t>
            </a:r>
            <a:r>
              <a:rPr kumimoji="0" lang="ja-JP" altLang="en-US" sz="10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採用</a:t>
            </a:r>
            <a:r>
              <a:rPr kumimoji="0" lang="en-US" altLang="ja-JP" sz="10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HP</a:t>
            </a:r>
            <a:r>
              <a:rPr kumimoji="0" lang="ja-JP" altLang="en-US" sz="10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をリニューアルされた事業者様は、</a:t>
            </a:r>
            <a:r>
              <a:rPr lang="ja-JP" altLang="en-US" sz="1000" b="1" kern="0" spc="50" dirty="0">
                <a:solidFill>
                  <a:srgbClr val="FF0000"/>
                </a:solidFill>
                <a:latin typeface="游ゴシック" panose="020B0400000000000000" pitchFamily="50" charset="-128"/>
                <a:ea typeface="游ゴシック" panose="020B0400000000000000" pitchFamily="50" charset="-128"/>
              </a:rPr>
              <a:t>新しい</a:t>
            </a:r>
            <a:r>
              <a:rPr lang="en-US" altLang="ja-JP" sz="1000" b="1" kern="0" spc="50" dirty="0">
                <a:solidFill>
                  <a:srgbClr val="FF0000"/>
                </a:solidFill>
                <a:latin typeface="游ゴシック" panose="020B0400000000000000" pitchFamily="50" charset="-128"/>
                <a:ea typeface="游ゴシック" panose="020B0400000000000000" pitchFamily="50" charset="-128"/>
              </a:rPr>
              <a:t>URL</a:t>
            </a:r>
          </a:p>
          <a:p>
            <a:pPr marL="0" marR="0" lvl="0" indent="0" defTabSz="457200" eaLnBrk="1" fontAlgn="auto" latinLnBrk="0" hangingPunct="1">
              <a:lnSpc>
                <a:spcPct val="100000"/>
              </a:lnSpc>
              <a:spcBef>
                <a:spcPts val="0"/>
              </a:spcBef>
              <a:spcAft>
                <a:spcPts val="0"/>
              </a:spcAft>
              <a:buClrTx/>
              <a:buSzTx/>
              <a:buFontTx/>
              <a:buNone/>
              <a:tabLst/>
              <a:defRPr/>
            </a:pPr>
            <a:r>
              <a:rPr lang="ja-JP" altLang="en-US" sz="1000" b="1" kern="0" spc="50" dirty="0">
                <a:solidFill>
                  <a:srgbClr val="FF0000"/>
                </a:solidFill>
                <a:latin typeface="游ゴシック" panose="020B0400000000000000" pitchFamily="50" charset="-128"/>
                <a:ea typeface="游ゴシック" panose="020B0400000000000000" pitchFamily="50" charset="-128"/>
              </a:rPr>
              <a:t>　が求人情報サイトへ反映されるようお申込みください</a:t>
            </a:r>
            <a:endParaRPr kumimoji="0" lang="en-US" altLang="ja-JP" sz="10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pic>
        <p:nvPicPr>
          <p:cNvPr id="2" name="図 1">
            <a:extLst>
              <a:ext uri="{FF2B5EF4-FFF2-40B4-BE49-F238E27FC236}">
                <a16:creationId xmlns:a16="http://schemas.microsoft.com/office/drawing/2014/main" id="{A201A6C1-4488-61C4-8284-030FBBBBF164}"/>
              </a:ext>
            </a:extLst>
          </p:cNvPr>
          <p:cNvPicPr>
            <a:picLocks noChangeAspect="1"/>
          </p:cNvPicPr>
          <p:nvPr/>
        </p:nvPicPr>
        <p:blipFill>
          <a:blip r:embed="rId5"/>
          <a:stretch>
            <a:fillRect/>
          </a:stretch>
        </p:blipFill>
        <p:spPr>
          <a:xfrm>
            <a:off x="77468" y="7532216"/>
            <a:ext cx="6627600" cy="1805149"/>
          </a:xfrm>
          <a:prstGeom prst="rect">
            <a:avLst/>
          </a:prstGeom>
        </p:spPr>
      </p:pic>
    </p:spTree>
    <p:extLst>
      <p:ext uri="{BB962C8B-B14F-4D97-AF65-F5344CB8AC3E}">
        <p14:creationId xmlns:p14="http://schemas.microsoft.com/office/powerpoint/2010/main" val="224560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C2F8816-1C0C-748F-D445-AA588CD4C3AD}"/>
              </a:ext>
            </a:extLst>
          </p:cNvPr>
          <p:cNvPicPr>
            <a:picLocks noChangeAspect="1"/>
          </p:cNvPicPr>
          <p:nvPr/>
        </p:nvPicPr>
        <p:blipFill>
          <a:blip r:embed="rId2"/>
          <a:stretch>
            <a:fillRect/>
          </a:stretch>
        </p:blipFill>
        <p:spPr>
          <a:xfrm>
            <a:off x="424706" y="8740191"/>
            <a:ext cx="1096677" cy="1081585"/>
          </a:xfrm>
          <a:prstGeom prst="rect">
            <a:avLst/>
          </a:prstGeom>
        </p:spPr>
      </p:pic>
      <p:sp>
        <p:nvSpPr>
          <p:cNvPr id="242" name="正方形/長方形 241">
            <a:extLst>
              <a:ext uri="{FF2B5EF4-FFF2-40B4-BE49-F238E27FC236}">
                <a16:creationId xmlns:a16="http://schemas.microsoft.com/office/drawing/2014/main" id="{8FC117BD-3EF8-1CFE-107E-6DC9C6610266}"/>
              </a:ext>
            </a:extLst>
          </p:cNvPr>
          <p:cNvSpPr/>
          <p:nvPr/>
        </p:nvSpPr>
        <p:spPr>
          <a:xfrm>
            <a:off x="2054225" y="3578729"/>
            <a:ext cx="3095625" cy="36000"/>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241" name="正方形/長方形 240">
            <a:extLst>
              <a:ext uri="{FF2B5EF4-FFF2-40B4-BE49-F238E27FC236}">
                <a16:creationId xmlns:a16="http://schemas.microsoft.com/office/drawing/2014/main" id="{BCDED929-C6F3-6F1F-E2DF-C452B056AF38}"/>
              </a:ext>
            </a:extLst>
          </p:cNvPr>
          <p:cNvSpPr/>
          <p:nvPr/>
        </p:nvSpPr>
        <p:spPr>
          <a:xfrm>
            <a:off x="157679" y="3389409"/>
            <a:ext cx="1893371" cy="36000"/>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13" name="正方形/長方形 12">
            <a:extLst>
              <a:ext uri="{FF2B5EF4-FFF2-40B4-BE49-F238E27FC236}">
                <a16:creationId xmlns:a16="http://schemas.microsoft.com/office/drawing/2014/main" id="{2EBEB064-4579-0D47-15F7-2026FB0708C7}"/>
              </a:ext>
            </a:extLst>
          </p:cNvPr>
          <p:cNvSpPr/>
          <p:nvPr/>
        </p:nvSpPr>
        <p:spPr>
          <a:xfrm>
            <a:off x="157679" y="3199439"/>
            <a:ext cx="2927160" cy="36000"/>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12" name="正方形/長方形 11">
            <a:extLst>
              <a:ext uri="{FF2B5EF4-FFF2-40B4-BE49-F238E27FC236}">
                <a16:creationId xmlns:a16="http://schemas.microsoft.com/office/drawing/2014/main" id="{3989A0BA-D38A-4D65-7CC6-9CBBCA9B2481}"/>
              </a:ext>
            </a:extLst>
          </p:cNvPr>
          <p:cNvSpPr/>
          <p:nvPr/>
        </p:nvSpPr>
        <p:spPr>
          <a:xfrm>
            <a:off x="314333" y="3004640"/>
            <a:ext cx="6313805" cy="36000"/>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10" name="正方形/長方形 9">
            <a:extLst>
              <a:ext uri="{FF2B5EF4-FFF2-40B4-BE49-F238E27FC236}">
                <a16:creationId xmlns:a16="http://schemas.microsoft.com/office/drawing/2014/main" id="{E2F6EDEB-A1A9-21D7-51DF-51CC24C916A7}"/>
              </a:ext>
            </a:extLst>
          </p:cNvPr>
          <p:cNvSpPr/>
          <p:nvPr/>
        </p:nvSpPr>
        <p:spPr>
          <a:xfrm>
            <a:off x="295275" y="608300"/>
            <a:ext cx="3825875" cy="36000"/>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11" name="正方形/長方形 10">
            <a:extLst>
              <a:ext uri="{FF2B5EF4-FFF2-40B4-BE49-F238E27FC236}">
                <a16:creationId xmlns:a16="http://schemas.microsoft.com/office/drawing/2014/main" id="{F6D845BA-8C87-AAC8-2FA3-1FF224EAE498}"/>
              </a:ext>
            </a:extLst>
          </p:cNvPr>
          <p:cNvSpPr/>
          <p:nvPr/>
        </p:nvSpPr>
        <p:spPr>
          <a:xfrm>
            <a:off x="536575" y="797141"/>
            <a:ext cx="1343025" cy="36000"/>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58" name="正方形/長方形 57">
            <a:extLst>
              <a:ext uri="{FF2B5EF4-FFF2-40B4-BE49-F238E27FC236}">
                <a16:creationId xmlns:a16="http://schemas.microsoft.com/office/drawing/2014/main" id="{45496D62-213F-D8F3-FE00-BEDD9A552A77}"/>
              </a:ext>
            </a:extLst>
          </p:cNvPr>
          <p:cNvSpPr/>
          <p:nvPr/>
        </p:nvSpPr>
        <p:spPr>
          <a:xfrm>
            <a:off x="-15499" y="0"/>
            <a:ext cx="6873500" cy="3497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t>申込手順１：リクルート実施「</a:t>
            </a:r>
            <a:r>
              <a:rPr lang="en-US" altLang="ja-JP" sz="1600" b="1"/>
              <a:t>WEB</a:t>
            </a:r>
            <a:r>
              <a:rPr lang="ja-JP" altLang="en-US" sz="1600" b="1"/>
              <a:t>セミナー」への参加</a:t>
            </a:r>
          </a:p>
        </p:txBody>
      </p:sp>
      <p:sp>
        <p:nvSpPr>
          <p:cNvPr id="61" name="テキスト ボックス 60">
            <a:extLst>
              <a:ext uri="{FF2B5EF4-FFF2-40B4-BE49-F238E27FC236}">
                <a16:creationId xmlns:a16="http://schemas.microsoft.com/office/drawing/2014/main" id="{8CE0E8B0-0D54-7599-DB96-23F04FE5C090}"/>
              </a:ext>
            </a:extLst>
          </p:cNvPr>
          <p:cNvSpPr txBox="1"/>
          <p:nvPr/>
        </p:nvSpPr>
        <p:spPr>
          <a:xfrm>
            <a:off x="71054" y="2805088"/>
            <a:ext cx="6700393" cy="892552"/>
          </a:xfrm>
          <a:prstGeom prst="rect">
            <a:avLst/>
          </a:prstGeom>
          <a:noFill/>
        </p:spPr>
        <p:txBody>
          <a:bodyPr wrap="square" rtlCol="0">
            <a:spAutoFit/>
          </a:bodyPr>
          <a:lstStyle/>
          <a:p>
            <a:pPr marL="0" marR="0" lvl="0" indent="0" defTabSz="457200" eaLnBrk="1" fontAlgn="auto" latinLnBrk="0" hangingPunct="1">
              <a:spcBef>
                <a:spcPts val="0"/>
              </a:spcBef>
              <a:spcAft>
                <a:spcPts val="0"/>
              </a:spcAft>
              <a:buClrTx/>
              <a:buSzTx/>
              <a:buFontTx/>
              <a:buNone/>
              <a:tabLst/>
              <a:defRPr/>
            </a:pPr>
            <a:r>
              <a:rPr kumimoji="0" lang="ja-JP" altLang="en-US"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　都道府県ト協</a:t>
            </a:r>
            <a:r>
              <a:rPr kumimoji="0" lang="en-US" altLang="ja-JP"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LP</a:t>
            </a:r>
            <a:r>
              <a:rPr kumimoji="0" lang="ja-JP" altLang="en-US"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（会員事業者の採用ページへのリンクページ）に、</a:t>
            </a:r>
            <a:r>
              <a:rPr lang="ja-JP" altLang="en-US" sz="1300" b="1" kern="0" spc="50">
                <a:solidFill>
                  <a:prstClr val="black"/>
                </a:solidFill>
                <a:latin typeface="游ゴシック" panose="020B0400000000000000" pitchFamily="50" charset="-128"/>
                <a:ea typeface="游ゴシック" panose="020B0400000000000000" pitchFamily="50" charset="-128"/>
              </a:rPr>
              <a:t>採用</a:t>
            </a:r>
            <a:r>
              <a:rPr kumimoji="0" lang="ja-JP" altLang="en-US"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ページを掲載することを希望する会員事業者様は、以下</a:t>
            </a:r>
            <a:r>
              <a:rPr kumimoji="0" lang="en-US" altLang="ja-JP"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URL</a:t>
            </a:r>
            <a:r>
              <a:rPr kumimoji="0" lang="ja-JP" altLang="en-US"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からフォームにアクセス</a:t>
            </a:r>
            <a:r>
              <a:rPr lang="ja-JP" altLang="en-US" sz="1300" b="1" kern="0" spc="50">
                <a:solidFill>
                  <a:prstClr val="black"/>
                </a:solidFill>
                <a:latin typeface="游ゴシック" panose="020B0400000000000000" pitchFamily="50" charset="-128"/>
                <a:ea typeface="游ゴシック" panose="020B0400000000000000" pitchFamily="50" charset="-128"/>
              </a:rPr>
              <a:t>し、</a:t>
            </a:r>
            <a:r>
              <a:rPr kumimoji="0" lang="ja-JP" altLang="en-US"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フォームからお申し込みいただくか、以下の各欄に必要事項をご記入の上、</a:t>
            </a:r>
            <a:endParaRPr kumimoji="0" lang="en-US" altLang="ja-JP"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spcBef>
                <a:spcPts val="0"/>
              </a:spcBef>
              <a:spcAft>
                <a:spcPts val="0"/>
              </a:spcAft>
              <a:buClrTx/>
              <a:buSzTx/>
              <a:buFontTx/>
              <a:buNone/>
              <a:tabLst/>
              <a:defRPr/>
            </a:pPr>
            <a:r>
              <a:rPr kumimoji="0" lang="ja-JP" altLang="en-US"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都道府県ト協担当者宛にメールまたは</a:t>
            </a:r>
            <a:r>
              <a:rPr kumimoji="0" lang="en-US" altLang="ja-JP"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FAX</a:t>
            </a:r>
            <a:r>
              <a:rPr kumimoji="0" lang="ja-JP" altLang="en-US"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にて提出しお申し込みを行ってください。</a:t>
            </a:r>
            <a:endParaRPr kumimoji="0" lang="en-US" altLang="ja-JP"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1EE65431-DA95-EF74-FB59-F8BB54DCBF4B}"/>
              </a:ext>
            </a:extLst>
          </p:cNvPr>
          <p:cNvSpPr/>
          <p:nvPr/>
        </p:nvSpPr>
        <p:spPr>
          <a:xfrm>
            <a:off x="-7750" y="2395371"/>
            <a:ext cx="6873500" cy="3497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申込手順２：自社採用ページの都道府県ト協</a:t>
            </a:r>
            <a:r>
              <a:rPr lang="en-US" altLang="ja-JP" sz="1600" b="1" dirty="0"/>
              <a:t>LP</a:t>
            </a:r>
            <a:r>
              <a:rPr lang="ja-JP" altLang="en-US" sz="1600" b="1" dirty="0"/>
              <a:t>への登録</a:t>
            </a:r>
          </a:p>
        </p:txBody>
      </p:sp>
      <p:sp>
        <p:nvSpPr>
          <p:cNvPr id="9" name="テキスト ボックス 8">
            <a:extLst>
              <a:ext uri="{FF2B5EF4-FFF2-40B4-BE49-F238E27FC236}">
                <a16:creationId xmlns:a16="http://schemas.microsoft.com/office/drawing/2014/main" id="{A5098885-E31F-9424-C3CB-5163693D217D}"/>
              </a:ext>
            </a:extLst>
          </p:cNvPr>
          <p:cNvSpPr txBox="1"/>
          <p:nvPr/>
        </p:nvSpPr>
        <p:spPr>
          <a:xfrm>
            <a:off x="71054" y="407270"/>
            <a:ext cx="6700393" cy="1431161"/>
          </a:xfrm>
          <a:prstGeom prst="rect">
            <a:avLst/>
          </a:prstGeom>
          <a:noFill/>
        </p:spPr>
        <p:txBody>
          <a:bodyPr wrap="square" rtlCol="0">
            <a:spAutoFit/>
          </a:bodyPr>
          <a:lstStyle/>
          <a:p>
            <a:pPr marL="0" marR="0" lvl="0" indent="0" defTabSz="457200" eaLnBrk="1" fontAlgn="auto" latinLnBrk="0" hangingPunct="1">
              <a:spcBef>
                <a:spcPts val="0"/>
              </a:spcBef>
              <a:spcAft>
                <a:spcPts val="0"/>
              </a:spcAft>
              <a:buClrTx/>
              <a:buSzTx/>
              <a:buFontTx/>
              <a:buNone/>
              <a:tabLst/>
              <a:defRPr/>
            </a:pP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これから自社採用ページを作成する会員事業者様は、株式会社リクルートが主催</a:t>
            </a:r>
            <a:endPar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spcBef>
                <a:spcPts val="0"/>
              </a:spcBef>
              <a:spcAft>
                <a:spcPts val="0"/>
              </a:spcAft>
              <a:buClrTx/>
              <a:buSzTx/>
              <a:buFontTx/>
              <a:buNone/>
              <a:tabLst/>
              <a:defRPr/>
            </a:pP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する「</a:t>
            </a:r>
            <a:r>
              <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WEB</a:t>
            </a: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セミナー」にご参加いただき、採用ページの開設方法や求人情報の記載方法等について案内を受けることができます。</a:t>
            </a:r>
            <a:endPar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spcBef>
                <a:spcPts val="0"/>
              </a:spcBef>
              <a:spcAft>
                <a:spcPts val="0"/>
              </a:spcAft>
              <a:buClrTx/>
              <a:buSzTx/>
              <a:buFontTx/>
              <a:buNone/>
              <a:tabLst/>
              <a:defRPr/>
            </a:pPr>
            <a:r>
              <a:rPr lang="ja-JP" altLang="en-US" sz="1300" b="1" kern="0" spc="50" dirty="0">
                <a:solidFill>
                  <a:prstClr val="black"/>
                </a:solidFill>
                <a:latin typeface="游ゴシック" panose="020B0400000000000000" pitchFamily="50" charset="-128"/>
                <a:ea typeface="游ゴシック" panose="020B0400000000000000" pitchFamily="50" charset="-128"/>
              </a:rPr>
              <a:t>　参加をご希望される場合は、以下</a:t>
            </a:r>
            <a:r>
              <a:rPr lang="en-US" altLang="ja-JP" sz="1300" b="1" kern="0" spc="50" dirty="0">
                <a:solidFill>
                  <a:prstClr val="black"/>
                </a:solidFill>
                <a:latin typeface="游ゴシック" panose="020B0400000000000000" pitchFamily="50" charset="-128"/>
                <a:ea typeface="游ゴシック" panose="020B0400000000000000" pitchFamily="50" charset="-128"/>
              </a:rPr>
              <a:t>URL</a:t>
            </a:r>
            <a:r>
              <a:rPr lang="ja-JP" altLang="en-US" sz="1300" b="1" kern="0" spc="50" dirty="0">
                <a:solidFill>
                  <a:prstClr val="black"/>
                </a:solidFill>
                <a:latin typeface="游ゴシック" panose="020B0400000000000000" pitchFamily="50" charset="-128"/>
                <a:ea typeface="游ゴシック" panose="020B0400000000000000" pitchFamily="50" charset="-128"/>
              </a:rPr>
              <a:t>から開催予定をご覧いただき、お申し込みを行ってください（開催エリア外の事業者も参加可能です）。</a:t>
            </a:r>
            <a:endParaRPr lang="en-US" altLang="ja-JP" sz="1300" b="1" kern="0" spc="50" dirty="0">
              <a:solidFill>
                <a:prstClr val="black"/>
              </a:solidFill>
              <a:latin typeface="游ゴシック" panose="020B0400000000000000" pitchFamily="50" charset="-128"/>
              <a:ea typeface="游ゴシック" panose="020B0400000000000000" pitchFamily="50" charset="-128"/>
            </a:endParaRPr>
          </a:p>
          <a:p>
            <a:pPr marL="0" marR="0" lvl="0" indent="0" defTabSz="457200" eaLnBrk="1" fontAlgn="auto" latinLnBrk="0" hangingPunct="1">
              <a:spcBef>
                <a:spcPts val="0"/>
              </a:spcBef>
              <a:spcAft>
                <a:spcPts val="0"/>
              </a:spcAft>
              <a:buClrTx/>
              <a:buSzTx/>
              <a:buFontTx/>
              <a:buNone/>
              <a:tabLst/>
              <a:defRPr/>
            </a:pPr>
            <a:endParaRPr lang="en-US" altLang="ja-JP" sz="800" b="1" kern="0" spc="50" dirty="0">
              <a:solidFill>
                <a:prstClr val="black"/>
              </a:solidFill>
              <a:latin typeface="游ゴシック" panose="020B0400000000000000" pitchFamily="50" charset="-128"/>
              <a:ea typeface="游ゴシック" panose="020B0400000000000000" pitchFamily="50" charset="-128"/>
            </a:endParaRPr>
          </a:p>
          <a:p>
            <a:pPr marL="0" marR="0" lvl="0" indent="0" defTabSz="457200" eaLnBrk="1" fontAlgn="auto" latinLnBrk="0" hangingPunct="1">
              <a:spcBef>
                <a:spcPts val="0"/>
              </a:spcBef>
              <a:spcAft>
                <a:spcPts val="0"/>
              </a:spcAft>
              <a:buClrTx/>
              <a:buSzTx/>
              <a:buFontTx/>
              <a:buNone/>
              <a:tabLst/>
              <a:defRPr/>
            </a:pP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WEB</a:t>
            </a: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セミナー開催予定一覧</a:t>
            </a:r>
          </a:p>
        </p:txBody>
      </p:sp>
      <p:pic>
        <p:nvPicPr>
          <p:cNvPr id="239" name="図 238">
            <a:extLst>
              <a:ext uri="{FF2B5EF4-FFF2-40B4-BE49-F238E27FC236}">
                <a16:creationId xmlns:a16="http://schemas.microsoft.com/office/drawing/2014/main" id="{F5299F8D-D824-9187-985D-48F89116410A}"/>
              </a:ext>
            </a:extLst>
          </p:cNvPr>
          <p:cNvPicPr>
            <a:picLocks noChangeAspect="1"/>
          </p:cNvPicPr>
          <p:nvPr/>
        </p:nvPicPr>
        <p:blipFill>
          <a:blip r:embed="rId3"/>
          <a:stretch>
            <a:fillRect/>
          </a:stretch>
        </p:blipFill>
        <p:spPr>
          <a:xfrm>
            <a:off x="638175" y="4111876"/>
            <a:ext cx="5566150" cy="4251107"/>
          </a:xfrm>
          <a:prstGeom prst="rect">
            <a:avLst/>
          </a:prstGeom>
        </p:spPr>
      </p:pic>
      <p:sp>
        <p:nvSpPr>
          <p:cNvPr id="249" name="テキスト ボックス 248">
            <a:extLst>
              <a:ext uri="{FF2B5EF4-FFF2-40B4-BE49-F238E27FC236}">
                <a16:creationId xmlns:a16="http://schemas.microsoft.com/office/drawing/2014/main" id="{9E43A70A-7649-7BEA-E69E-3CB36DAF1B9C}"/>
              </a:ext>
            </a:extLst>
          </p:cNvPr>
          <p:cNvSpPr txBox="1"/>
          <p:nvPr/>
        </p:nvSpPr>
        <p:spPr>
          <a:xfrm>
            <a:off x="119576" y="3814992"/>
            <a:ext cx="6848378" cy="276999"/>
          </a:xfrm>
          <a:prstGeom prst="rect">
            <a:avLst/>
          </a:prstGeom>
          <a:noFill/>
        </p:spPr>
        <p:txBody>
          <a:bodyPr wrap="square">
            <a:spAutoFit/>
          </a:bodyPr>
          <a:lstStyle/>
          <a:p>
            <a:pPr marL="0" marR="0" lvl="0" indent="0" defTabSz="457200" eaLnBrk="1" fontAlgn="auto" latinLnBrk="0" hangingPunct="1">
              <a:spcBef>
                <a:spcPts val="0"/>
              </a:spcBef>
              <a:spcAft>
                <a:spcPts val="0"/>
              </a:spcAft>
              <a:buClrTx/>
              <a:buSzTx/>
              <a:buFontTx/>
              <a:buNone/>
              <a:tabLst/>
              <a:defRPr/>
            </a:pPr>
            <a:r>
              <a:rPr lang="ja-JP" altLang="en-US" sz="1200" b="1" kern="0" spc="50" dirty="0">
                <a:solidFill>
                  <a:prstClr val="black"/>
                </a:solidFill>
                <a:latin typeface="游ゴシック" panose="020B0400000000000000" pitchFamily="50" charset="-128"/>
                <a:ea typeface="游ゴシック" panose="020B0400000000000000" pitchFamily="50" charset="-128"/>
              </a:rPr>
              <a:t>▼</a:t>
            </a:r>
            <a:r>
              <a:rPr lang="en-US" altLang="ja-JP" sz="1200" b="1" kern="0" spc="50" dirty="0">
                <a:solidFill>
                  <a:prstClr val="black"/>
                </a:solidFill>
                <a:latin typeface="游ゴシック" panose="020B0400000000000000" pitchFamily="50" charset="-128"/>
                <a:ea typeface="游ゴシック" panose="020B0400000000000000" pitchFamily="50" charset="-128"/>
              </a:rPr>
              <a:t>FAX</a:t>
            </a:r>
            <a:r>
              <a:rPr lang="ja-JP" altLang="en-US" sz="1200" b="1" kern="0" spc="50" dirty="0">
                <a:solidFill>
                  <a:prstClr val="black"/>
                </a:solidFill>
                <a:latin typeface="游ゴシック" panose="020B0400000000000000" pitchFamily="50" charset="-128"/>
                <a:ea typeface="游ゴシック" panose="020B0400000000000000" pitchFamily="50" charset="-128"/>
              </a:rPr>
              <a:t>によるお申込みの場合（</a:t>
            </a:r>
            <a:r>
              <a:rPr lang="ja-JP" altLang="en-US" sz="1050" b="1" kern="0" spc="50" dirty="0">
                <a:solidFill>
                  <a:prstClr val="black"/>
                </a:solidFill>
                <a:latin typeface="游ゴシック" panose="020B0400000000000000" pitchFamily="50" charset="-128"/>
                <a:ea typeface="游ゴシック" panose="020B0400000000000000" pitchFamily="50" charset="-128"/>
              </a:rPr>
              <a:t>宛先：熊本県トラック協会　</a:t>
            </a:r>
            <a:r>
              <a:rPr lang="en-US" altLang="ja-JP" sz="1050" b="1" kern="0" spc="50" dirty="0">
                <a:solidFill>
                  <a:prstClr val="black"/>
                </a:solidFill>
                <a:latin typeface="游ゴシック" panose="020B0400000000000000" pitchFamily="50" charset="-128"/>
                <a:ea typeface="游ゴシック" panose="020B0400000000000000" pitchFamily="50" charset="-128"/>
              </a:rPr>
              <a:t>FAX096-369-1194 </a:t>
            </a:r>
            <a:r>
              <a:rPr lang="ja-JP" altLang="en-US" sz="1050" b="1" kern="0" spc="50" dirty="0">
                <a:solidFill>
                  <a:prstClr val="black"/>
                </a:solidFill>
                <a:latin typeface="游ゴシック" panose="020B0400000000000000" pitchFamily="50" charset="-128"/>
                <a:ea typeface="游ゴシック" panose="020B0400000000000000" pitchFamily="50" charset="-128"/>
              </a:rPr>
              <a:t>）</a:t>
            </a:r>
            <a:endParaRPr lang="en-US" altLang="ja-JP" sz="1050" b="1" kern="0" spc="50" dirty="0">
              <a:solidFill>
                <a:prstClr val="black"/>
              </a:solidFill>
              <a:latin typeface="游ゴシック" panose="020B0400000000000000" pitchFamily="50" charset="-128"/>
              <a:ea typeface="游ゴシック" panose="020B0400000000000000" pitchFamily="50" charset="-128"/>
            </a:endParaRPr>
          </a:p>
        </p:txBody>
      </p:sp>
      <p:sp>
        <p:nvSpPr>
          <p:cNvPr id="3" name="角丸四角形 16">
            <a:extLst>
              <a:ext uri="{FF2B5EF4-FFF2-40B4-BE49-F238E27FC236}">
                <a16:creationId xmlns:a16="http://schemas.microsoft.com/office/drawing/2014/main" id="{4FBB69EF-1706-B372-2B17-1A55E457D0EA}"/>
              </a:ext>
            </a:extLst>
          </p:cNvPr>
          <p:cNvSpPr/>
          <p:nvPr/>
        </p:nvSpPr>
        <p:spPr>
          <a:xfrm>
            <a:off x="197039" y="1808350"/>
            <a:ext cx="6508562" cy="448664"/>
          </a:xfrm>
          <a:prstGeom prst="roundRect">
            <a:avLst>
              <a:gd name="adj" fmla="val 7448"/>
            </a:avLst>
          </a:prstGeom>
          <a:noFill/>
          <a:ln w="25400" cap="flat" cmpd="sng" algn="ctr">
            <a:solidFill>
              <a:srgbClr val="70AD47"/>
            </a:solidFill>
            <a:prstDash val="solid"/>
            <a:miter lim="800000"/>
          </a:ln>
          <a:effectLst/>
        </p:spPr>
        <p:txBody>
          <a:bodyPr lIns="36000" rtlCol="0" anchor="ctr"/>
          <a:lstStyle/>
          <a:p>
            <a:pPr marL="0" marR="0" lvl="0" indent="0" defTabSz="457200" eaLnBrk="1" fontAlgn="auto" latinLnBrk="0" hangingPunct="1">
              <a:lnSpc>
                <a:spcPts val="1700"/>
              </a:lnSpc>
              <a:spcBef>
                <a:spcPts val="0"/>
              </a:spcBef>
              <a:spcAft>
                <a:spcPts val="0"/>
              </a:spcAft>
              <a:buClrTx/>
              <a:buSzTx/>
              <a:buFontTx/>
              <a:buNone/>
              <a:tabLst/>
              <a:defRPr/>
            </a:pPr>
            <a:r>
              <a:rPr kumimoji="0" lang="ja-JP" altLang="en-US" sz="18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0" lang="en-US" altLang="ja-JP" sz="18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hlinkClick r:id="rId4"/>
              </a:rPr>
              <a:t>https://jta.or.jp/ippan/saiyou_seminar.html</a:t>
            </a:r>
            <a:endParaRPr kumimoji="0" lang="en-US" altLang="ja-JP" sz="18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7" name="角丸四角形 16">
            <a:extLst>
              <a:ext uri="{FF2B5EF4-FFF2-40B4-BE49-F238E27FC236}">
                <a16:creationId xmlns:a16="http://schemas.microsoft.com/office/drawing/2014/main" id="{7FF669B8-E310-6DC5-6E22-5D8B5B85282C}"/>
              </a:ext>
            </a:extLst>
          </p:cNvPr>
          <p:cNvSpPr/>
          <p:nvPr/>
        </p:nvSpPr>
        <p:spPr>
          <a:xfrm>
            <a:off x="157679" y="8724900"/>
            <a:ext cx="6508562" cy="1058182"/>
          </a:xfrm>
          <a:prstGeom prst="roundRect">
            <a:avLst>
              <a:gd name="adj" fmla="val 7448"/>
            </a:avLst>
          </a:prstGeom>
          <a:noFill/>
          <a:ln w="25400" cap="flat" cmpd="sng" algn="ctr">
            <a:solidFill>
              <a:srgbClr val="70AD47"/>
            </a:solidFill>
            <a:prstDash val="solid"/>
            <a:miter lim="800000"/>
          </a:ln>
          <a:effectLst/>
        </p:spPr>
        <p:txBody>
          <a:bodyPr lIns="36000" rtlCol="0" anchor="ctr"/>
          <a:lstStyle/>
          <a:p>
            <a:pPr marL="0" marR="0" lvl="0" indent="0" defTabSz="457200" eaLnBrk="1" fontAlgn="auto" latinLnBrk="0" hangingPunct="1">
              <a:lnSpc>
                <a:spcPts val="1700"/>
              </a:lnSpc>
              <a:spcBef>
                <a:spcPts val="0"/>
              </a:spcBef>
              <a:spcAft>
                <a:spcPts val="0"/>
              </a:spcAft>
              <a:buClrTx/>
              <a:buSzTx/>
              <a:buFontTx/>
              <a:buNone/>
              <a:tabLst/>
              <a:defRPr/>
            </a:pPr>
            <a:r>
              <a:rPr kumimoji="0" lang="ja-JP" altLang="en-US" sz="12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左記</a:t>
            </a:r>
            <a:r>
              <a:rPr kumimoji="0" lang="en-US" altLang="ja-JP" sz="12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QR</a:t>
            </a:r>
            <a:r>
              <a:rPr kumimoji="0" lang="ja-JP" altLang="en-US" sz="12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コードにスマホのカメラをかざしていただくか、</a:t>
            </a:r>
          </a:p>
          <a:p>
            <a:pPr marL="0" marR="0" lvl="0" indent="0" defTabSz="457200" eaLnBrk="1" fontAlgn="auto" latinLnBrk="0" hangingPunct="1">
              <a:lnSpc>
                <a:spcPts val="1700"/>
              </a:lnSpc>
              <a:spcBef>
                <a:spcPts val="0"/>
              </a:spcBef>
              <a:spcAft>
                <a:spcPts val="0"/>
              </a:spcAft>
              <a:buClrTx/>
              <a:buSzTx/>
              <a:buFontTx/>
              <a:buNone/>
              <a:tabLst/>
              <a:defRPr/>
            </a:pPr>
            <a:r>
              <a:rPr kumimoji="0" lang="ja-JP" altLang="en-US" sz="12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下記</a:t>
            </a:r>
            <a:r>
              <a:rPr kumimoji="0" lang="en-US" altLang="ja-JP" sz="12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URL</a:t>
            </a:r>
            <a:r>
              <a:rPr kumimoji="0" lang="ja-JP" altLang="en-US" sz="12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にアクセスいただくと、フォームからお申込が可能です。</a:t>
            </a:r>
          </a:p>
          <a:p>
            <a:pPr marL="0" marR="0" lvl="0" indent="0" defTabSz="457200" eaLnBrk="1" fontAlgn="auto" latinLnBrk="0" hangingPunct="1">
              <a:lnSpc>
                <a:spcPts val="1700"/>
              </a:lnSpc>
              <a:spcBef>
                <a:spcPts val="0"/>
              </a:spcBef>
              <a:spcAft>
                <a:spcPts val="0"/>
              </a:spcAft>
              <a:buClrTx/>
              <a:buSzTx/>
              <a:buFontTx/>
              <a:buNone/>
              <a:tabLst/>
              <a:defRPr/>
            </a:pPr>
            <a:endParaRPr kumimoji="0" lang="en-US" altLang="ja-JP" sz="18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700"/>
              </a:lnSpc>
              <a:spcBef>
                <a:spcPts val="0"/>
              </a:spcBef>
              <a:spcAft>
                <a:spcPts val="0"/>
              </a:spcAft>
              <a:buClrTx/>
              <a:buSzTx/>
              <a:buFontTx/>
              <a:buNone/>
              <a:tabLst/>
              <a:defRPr/>
            </a:pPr>
            <a:r>
              <a:rPr lang="ja-JP" altLang="en-US" b="1" kern="0" spc="50" noProof="0" dirty="0">
                <a:solidFill>
                  <a:prstClr val="black"/>
                </a:solidFill>
                <a:latin typeface="游ゴシック" panose="020B0400000000000000" pitchFamily="50" charset="-128"/>
                <a:ea typeface="游ゴシック" panose="020B0400000000000000" pitchFamily="50" charset="-128"/>
              </a:rPr>
              <a:t>　　　　　　　</a:t>
            </a:r>
            <a:endParaRPr kumimoji="0" lang="en-US" altLang="ja-JP" sz="18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7B0F3522-2F23-1AE9-3266-5EDDB4EA4049}"/>
              </a:ext>
            </a:extLst>
          </p:cNvPr>
          <p:cNvSpPr txBox="1"/>
          <p:nvPr/>
        </p:nvSpPr>
        <p:spPr>
          <a:xfrm>
            <a:off x="119576" y="8463192"/>
            <a:ext cx="3591364" cy="276999"/>
          </a:xfrm>
          <a:prstGeom prst="rect">
            <a:avLst/>
          </a:prstGeom>
          <a:noFill/>
        </p:spPr>
        <p:txBody>
          <a:bodyPr wrap="square">
            <a:spAutoFit/>
          </a:bodyPr>
          <a:lstStyle/>
          <a:p>
            <a:pPr marL="0" marR="0" lvl="0" indent="0" defTabSz="457200" eaLnBrk="1" fontAlgn="auto" latinLnBrk="0" hangingPunct="1">
              <a:spcBef>
                <a:spcPts val="0"/>
              </a:spcBef>
              <a:spcAft>
                <a:spcPts val="0"/>
              </a:spcAft>
              <a:buClrTx/>
              <a:buSzTx/>
              <a:buFontTx/>
              <a:buNone/>
              <a:tabLst/>
              <a:defRPr/>
            </a:pPr>
            <a:r>
              <a:rPr lang="ja-JP" altLang="en-US" sz="1200" b="1" kern="0" spc="50" dirty="0">
                <a:solidFill>
                  <a:prstClr val="black"/>
                </a:solidFill>
                <a:latin typeface="游ゴシック" panose="020B0400000000000000" pitchFamily="50" charset="-128"/>
                <a:ea typeface="游ゴシック" panose="020B0400000000000000" pitchFamily="50" charset="-128"/>
              </a:rPr>
              <a:t>▼フォームによるお申込みの場合</a:t>
            </a:r>
            <a:endParaRPr lang="en-US" altLang="ja-JP" sz="1050" b="1" kern="0" spc="50" dirty="0">
              <a:solidFill>
                <a:prstClr val="black"/>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D25FFF37-BC1C-084E-E548-9BF7972EC203}"/>
              </a:ext>
            </a:extLst>
          </p:cNvPr>
          <p:cNvSpPr/>
          <p:nvPr/>
        </p:nvSpPr>
        <p:spPr>
          <a:xfrm>
            <a:off x="1788410" y="9297700"/>
            <a:ext cx="4911911" cy="369332"/>
          </a:xfrm>
          <a:prstGeom prst="rect">
            <a:avLst/>
          </a:prstGeom>
        </p:spPr>
        <p:txBody>
          <a:bodyPr wrap="square">
            <a:spAutoFit/>
          </a:bodyPr>
          <a:lstStyle/>
          <a:p>
            <a:pPr lvl="0">
              <a:defRPr/>
            </a:pPr>
            <a:r>
              <a:rPr lang="en-US" altLang="ja-JP" b="1" kern="0" dirty="0">
                <a:solidFill>
                  <a:prstClr val="black"/>
                </a:solidFill>
                <a:hlinkClick r:id="rId5"/>
              </a:rPr>
              <a:t>https://forms.gle/ZsUACtyJrxZ7SxUWA</a:t>
            </a:r>
            <a:endParaRPr kumimoji="0" lang="ja-JP" altLang="en-US" sz="1800" b="1" i="0" u="none" strike="noStrike" kern="0" cap="none" spc="0" normalizeH="0" baseline="0" noProof="0" dirty="0">
              <a:ln>
                <a:noFill/>
              </a:ln>
              <a:solidFill>
                <a:prstClr val="black"/>
              </a:solidFill>
              <a:effectLst/>
              <a:uLnTx/>
              <a:uFillTx/>
              <a:ea typeface="游ゴシック" panose="020B0400000000000000" pitchFamily="50" charset="-128"/>
            </a:endParaRPr>
          </a:p>
        </p:txBody>
      </p:sp>
      <p:sp>
        <p:nvSpPr>
          <p:cNvPr id="6" name="テキスト ボックス 2">
            <a:extLst>
              <a:ext uri="{FF2B5EF4-FFF2-40B4-BE49-F238E27FC236}">
                <a16:creationId xmlns:a16="http://schemas.microsoft.com/office/drawing/2014/main" id="{88CB52E0-5ED5-D129-A75C-0225C0C9F8EA}"/>
              </a:ext>
            </a:extLst>
          </p:cNvPr>
          <p:cNvSpPr txBox="1">
            <a:spLocks noChangeArrowheads="1"/>
          </p:cNvSpPr>
          <p:nvPr/>
        </p:nvSpPr>
        <p:spPr bwMode="auto">
          <a:xfrm>
            <a:off x="71054" y="3589352"/>
            <a:ext cx="2903220" cy="255270"/>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algn="just"/>
            <a:r>
              <a:rPr lang="ja-JP" sz="1200" kern="100">
                <a:effectLst/>
                <a:latin typeface="Century" panose="02040604050505020304" pitchFamily="18" charset="0"/>
                <a:ea typeface="ＭＳ ゴシック" panose="020B0609070205080204" pitchFamily="49" charset="-128"/>
                <a:cs typeface="Times New Roman" panose="02020603050405020304" pitchFamily="18" charset="0"/>
              </a:rPr>
              <a:t>【</a:t>
            </a:r>
            <a:r>
              <a:rPr lang="en-US" sz="1200" kern="100">
                <a:effectLst/>
                <a:latin typeface="Century" panose="02040604050505020304" pitchFamily="18" charset="0"/>
                <a:ea typeface="ＭＳ ゴシック" panose="020B0609070205080204" pitchFamily="49" charset="-128"/>
                <a:cs typeface="Times New Roman" panose="02020603050405020304" pitchFamily="18" charset="0"/>
              </a:rPr>
              <a:t>Air</a:t>
            </a:r>
            <a:r>
              <a:rPr lang="ja-JP" sz="1200" kern="100">
                <a:effectLst/>
                <a:latin typeface="Century" panose="02040604050505020304" pitchFamily="18" charset="0"/>
                <a:ea typeface="ＭＳ ゴシック" panose="020B0609070205080204" pitchFamily="49" charset="-128"/>
                <a:cs typeface="Times New Roman" panose="02020603050405020304" pitchFamily="18" charset="0"/>
              </a:rPr>
              <a:t>ワーク採用管理</a:t>
            </a:r>
            <a:r>
              <a:rPr lang="en-US" sz="1200" kern="100">
                <a:effectLst/>
                <a:latin typeface="Century" panose="02040604050505020304" pitchFamily="18" charset="0"/>
                <a:ea typeface="ＭＳ ゴシック" panose="020B0609070205080204" pitchFamily="49" charset="-128"/>
                <a:cs typeface="Times New Roman" panose="02020603050405020304" pitchFamily="18" charset="0"/>
              </a:rPr>
              <a:t>FAX</a:t>
            </a:r>
            <a:r>
              <a:rPr lang="ja-JP" sz="1200" kern="100">
                <a:effectLst/>
                <a:latin typeface="Century" panose="02040604050505020304" pitchFamily="18" charset="0"/>
                <a:ea typeface="ＭＳ ゴシック" panose="020B0609070205080204" pitchFamily="49" charset="-128"/>
                <a:cs typeface="Times New Roman" panose="02020603050405020304" pitchFamily="18" charset="0"/>
              </a:rPr>
              <a:t>申込依頼書】</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5481900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196</TotalTime>
  <Words>598</Words>
  <Application>Microsoft Office PowerPoint</Application>
  <PresentationFormat>A4 210 x 297 mm</PresentationFormat>
  <Paragraphs>55</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游ゴシック</vt:lpstr>
      <vt:lpstr>Arial</vt:lpstr>
      <vt:lpstr>Calibri</vt:lpstr>
      <vt:lpstr>Calibri Light</vt:lpstr>
      <vt:lpstr>Century</vt:lpstr>
      <vt:lpstr>Open Sans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深田　風太</dc:creator>
  <cp:lastModifiedBy>田尻 熊ト協</cp:lastModifiedBy>
  <cp:revision>14</cp:revision>
  <cp:lastPrinted>2024-01-15T22:34:18Z</cp:lastPrinted>
  <dcterms:created xsi:type="dcterms:W3CDTF">2023-11-20T05:49:42Z</dcterms:created>
  <dcterms:modified xsi:type="dcterms:W3CDTF">2024-09-02T03:17:00Z</dcterms:modified>
</cp:coreProperties>
</file>